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8229600" cx="14630400"/>
  <p:notesSz cx="8229600" cy="14630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5" roundtripDataSignature="AMtx7miMrQwMugZEx65m2ZHUgfCKFyUUC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customschemas.google.com/relationships/presentationmetadata" Target="metadata"/><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371850" y="1097275"/>
            <a:ext cx="5486650" cy="54864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822950" y="6949425"/>
            <a:ext cx="6583675" cy="65836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 name="Shape 7"/>
        <p:cNvGrpSpPr/>
        <p:nvPr/>
      </p:nvGrpSpPr>
      <p:grpSpPr>
        <a:xfrm>
          <a:off x="0" y="0"/>
          <a:ext cx="0" cy="0"/>
          <a:chOff x="0" y="0"/>
          <a:chExt cx="0" cy="0"/>
        </a:xfrm>
      </p:grpSpPr>
      <p:sp>
        <p:nvSpPr>
          <p:cNvPr id="8" name="Google Shape;8;p1: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 name="Google Shape;9;p1: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10" name="Google Shape;10;p1: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b="0" i="0" lang="en-US" sz="1800" u="none" cap="none" strike="noStrike">
                <a:solidFill>
                  <a:schemeClr val="dk1"/>
                </a:solidFill>
                <a:latin typeface="Calibri"/>
                <a:ea typeface="Calibri"/>
                <a:cs typeface="Calibri"/>
                <a:sym typeface="Calibri"/>
              </a:rPr>
              <a:t>‹#›</a:t>
            </a:fld>
            <a:endParaRPr sz="1800">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14:notes"/>
          <p:cNvSpPr txBox="1"/>
          <p:nvPr>
            <p:ph idx="1" type="body"/>
          </p:nvPr>
        </p:nvSpPr>
        <p:spPr>
          <a:xfrm>
            <a:off x="822950" y="6949425"/>
            <a:ext cx="6583675" cy="65836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14:notes"/>
          <p:cNvSpPr/>
          <p:nvPr>
            <p:ph idx="2" type="sldImg"/>
          </p:nvPr>
        </p:nvSpPr>
        <p:spPr>
          <a:xfrm>
            <a:off x="1371850" y="1097275"/>
            <a:ext cx="5486650" cy="54864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 name="Shape 16"/>
        <p:cNvGrpSpPr/>
        <p:nvPr/>
      </p:nvGrpSpPr>
      <p:grpSpPr>
        <a:xfrm>
          <a:off x="0" y="0"/>
          <a:ext cx="0" cy="0"/>
          <a:chOff x="0" y="0"/>
          <a:chExt cx="0" cy="0"/>
        </a:xfrm>
      </p:grpSpPr>
      <p:sp>
        <p:nvSpPr>
          <p:cNvPr id="17" name="Google Shape;17;p3: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 name="Google Shape;18;p3: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19" name="Google Shape;19;p3: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Calibri"/>
                <a:ea typeface="Calibri"/>
                <a:cs typeface="Calibri"/>
                <a:sym typeface="Calibri"/>
              </a:rPr>
              <a:t>‹#›</a:t>
            </a:fld>
            <a:endParaRPr sz="18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 name="Shape 31"/>
        <p:cNvGrpSpPr/>
        <p:nvPr/>
      </p:nvGrpSpPr>
      <p:grpSpPr>
        <a:xfrm>
          <a:off x="0" y="0"/>
          <a:ext cx="0" cy="0"/>
          <a:chOff x="0" y="0"/>
          <a:chExt cx="0" cy="0"/>
        </a:xfrm>
      </p:grpSpPr>
      <p:sp>
        <p:nvSpPr>
          <p:cNvPr id="32" name="Google Shape;32;p4: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3" name="Google Shape;33;p4: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34" name="Google Shape;34;p4: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Calibri"/>
                <a:ea typeface="Calibri"/>
                <a:cs typeface="Calibri"/>
                <a:sym typeface="Calibri"/>
              </a:rPr>
              <a:t>‹#›</a:t>
            </a:fld>
            <a:endParaRPr sz="1800">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p6: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5" name="Google Shape;45;p6: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46" name="Google Shape;46;p6: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Calibri"/>
                <a:ea typeface="Calibri"/>
                <a:cs typeface="Calibri"/>
                <a:sym typeface="Calibri"/>
              </a:rPr>
              <a:t>‹#›</a:t>
            </a:fld>
            <a:endParaRPr sz="1800">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7: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1" name="Google Shape;71;p7: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72" name="Google Shape;72;p7: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Calibri"/>
                <a:ea typeface="Calibri"/>
                <a:cs typeface="Calibri"/>
                <a:sym typeface="Calibri"/>
              </a:rPr>
              <a:t>‹#›</a:t>
            </a:fld>
            <a:endParaRPr sz="1800">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9: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8" name="Google Shape;88;p9: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89" name="Google Shape;89;p9: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Calibri"/>
                <a:ea typeface="Calibri"/>
                <a:cs typeface="Calibri"/>
                <a:sym typeface="Calibri"/>
              </a:rPr>
              <a:t>‹#›</a:t>
            </a:fld>
            <a:endParaRPr sz="18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10: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7" name="Google Shape;97;p10: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98" name="Google Shape;98;p10: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Calibri"/>
                <a:ea typeface="Calibri"/>
                <a:cs typeface="Calibri"/>
                <a:sym typeface="Calibri"/>
              </a:rPr>
              <a:t>‹#›</a:t>
            </a:fld>
            <a:endParaRPr sz="1800">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2: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3" name="Google Shape;113;p12: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114" name="Google Shape;114;p12: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Calibri"/>
                <a:ea typeface="Calibri"/>
                <a:cs typeface="Calibri"/>
                <a:sym typeface="Calibri"/>
              </a:rPr>
              <a:t>‹#›</a:t>
            </a:fld>
            <a:endParaRPr sz="1800">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3: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2" name="Google Shape;122;p13: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123" name="Google Shape;123;p13: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Calibri"/>
                <a:ea typeface="Calibri"/>
                <a:cs typeface="Calibri"/>
                <a:sym typeface="Calibri"/>
              </a:rPr>
              <a:t>‹#›</a:t>
            </a:fld>
            <a:endParaRPr sz="18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spTree>
      <p:nvGrpSpPr>
        <p:cNvPr id="6"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A0A2C"/>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3.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0.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6.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8.png"/><Relationship Id="rId4" Type="http://schemas.openxmlformats.org/officeDocument/2006/relationships/image" Target="../media/image1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A0A2C"/>
        </a:solidFill>
      </p:bgPr>
    </p:bg>
    <p:spTree>
      <p:nvGrpSpPr>
        <p:cNvPr id="11" name="Shape 11"/>
        <p:cNvGrpSpPr/>
        <p:nvPr/>
      </p:nvGrpSpPr>
      <p:grpSpPr>
        <a:xfrm>
          <a:off x="0" y="0"/>
          <a:ext cx="0" cy="0"/>
          <a:chOff x="0" y="0"/>
          <a:chExt cx="0" cy="0"/>
        </a:xfrm>
      </p:grpSpPr>
      <p:pic>
        <p:nvPicPr>
          <p:cNvPr descr="preencoded.png" id="12" name="Google Shape;12;p1"/>
          <p:cNvPicPr preferRelativeResize="0"/>
          <p:nvPr/>
        </p:nvPicPr>
        <p:blipFill rotWithShape="1">
          <a:blip r:embed="rId3">
            <a:alphaModFix/>
          </a:blip>
          <a:srcRect b="0" l="0" r="0" t="0"/>
          <a:stretch/>
        </p:blipFill>
        <p:spPr>
          <a:xfrm>
            <a:off x="8861162" y="0"/>
            <a:ext cx="5486400" cy="8229600"/>
          </a:xfrm>
          <a:prstGeom prst="rect">
            <a:avLst/>
          </a:prstGeom>
          <a:noFill/>
          <a:ln>
            <a:noFill/>
          </a:ln>
        </p:spPr>
      </p:pic>
      <p:sp>
        <p:nvSpPr>
          <p:cNvPr id="13" name="Google Shape;13;p1"/>
          <p:cNvSpPr/>
          <p:nvPr/>
        </p:nvSpPr>
        <p:spPr>
          <a:xfrm>
            <a:off x="833199" y="1992152"/>
            <a:ext cx="7477500" cy="1916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6000"/>
              <a:buFont typeface="Arial"/>
              <a:buNone/>
            </a:pPr>
            <a:r>
              <a:rPr b="1" i="0" lang="en-US" sz="6000" u="none" cap="none" strike="noStrike">
                <a:solidFill>
                  <a:srgbClr val="FFFFFF"/>
                </a:solidFill>
                <a:latin typeface="Arial"/>
                <a:ea typeface="Arial"/>
                <a:cs typeface="Arial"/>
                <a:sym typeface="Arial"/>
              </a:rPr>
              <a:t>Introduction to Complex Numbers</a:t>
            </a:r>
            <a:endParaRPr b="0" i="0" sz="6000" u="none" cap="none" strike="noStrike">
              <a:solidFill>
                <a:schemeClr val="dk1"/>
              </a:solidFill>
              <a:latin typeface="Arial"/>
              <a:ea typeface="Arial"/>
              <a:cs typeface="Arial"/>
              <a:sym typeface="Arial"/>
            </a:endParaRPr>
          </a:p>
        </p:txBody>
      </p:sp>
      <p:sp>
        <p:nvSpPr>
          <p:cNvPr id="14" name="Google Shape;14;p1"/>
          <p:cNvSpPr/>
          <p:nvPr/>
        </p:nvSpPr>
        <p:spPr>
          <a:xfrm>
            <a:off x="833199" y="4241725"/>
            <a:ext cx="7477601" cy="79285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b="0" i="0" lang="en-US" sz="1800" u="none" cap="none" strike="noStrike">
                <a:solidFill>
                  <a:srgbClr val="FFFFFF"/>
                </a:solidFill>
                <a:latin typeface="Arial"/>
                <a:ea typeface="Arial"/>
                <a:cs typeface="Arial"/>
                <a:sym typeface="Arial"/>
              </a:rPr>
              <a:t>Complex numbers are a fundamental concept in mathematics, extending the real number system to include imaginary components.</a:t>
            </a:r>
            <a:endParaRPr b="0" i="0" sz="1800" u="none" cap="none" strike="noStrike">
              <a:solidFill>
                <a:schemeClr val="dk1"/>
              </a:solidFill>
              <a:latin typeface="Arial"/>
              <a:ea typeface="Arial"/>
              <a:cs typeface="Arial"/>
              <a:sym typeface="Arial"/>
            </a:endParaRPr>
          </a:p>
        </p:txBody>
      </p:sp>
      <p:sp>
        <p:nvSpPr>
          <p:cNvPr id="15" name="Google Shape;15;p1"/>
          <p:cNvSpPr txBox="1"/>
          <p:nvPr/>
        </p:nvSpPr>
        <p:spPr>
          <a:xfrm>
            <a:off x="1194101" y="5583225"/>
            <a:ext cx="6212700" cy="708000"/>
          </a:xfrm>
          <a:prstGeom prst="rect">
            <a:avLst/>
          </a:prstGeom>
          <a:solidFill>
            <a:srgbClr val="323F4F"/>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2000" u="none" cap="none" strike="noStrike">
                <a:solidFill>
                  <a:srgbClr val="F2F2F2"/>
                </a:solidFill>
                <a:latin typeface="Arial"/>
                <a:ea typeface="Arial"/>
                <a:cs typeface="Arial"/>
                <a:sym typeface="Arial"/>
              </a:rPr>
              <a:t>Farjan Ahmmed</a:t>
            </a:r>
            <a:endParaRPr/>
          </a:p>
          <a:p>
            <a:pPr indent="0" lvl="0" marL="0" marR="0" rtl="0" algn="ctr">
              <a:spcBef>
                <a:spcPts val="0"/>
              </a:spcBef>
              <a:spcAft>
                <a:spcPts val="0"/>
              </a:spcAft>
              <a:buNone/>
            </a:pPr>
            <a:r>
              <a:rPr b="1" i="0" lang="en-US" sz="2000" u="none" cap="none" strike="noStrike">
                <a:solidFill>
                  <a:srgbClr val="F2F2F2"/>
                </a:solidFill>
                <a:latin typeface="Arial"/>
                <a:ea typeface="Arial"/>
                <a:cs typeface="Arial"/>
                <a:sym typeface="Arial"/>
              </a:rPr>
              <a:t>232-35-738</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4"/>
          <p:cNvSpPr txBox="1"/>
          <p:nvPr/>
        </p:nvSpPr>
        <p:spPr>
          <a:xfrm>
            <a:off x="3383280" y="3329970"/>
            <a:ext cx="7863840" cy="156966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9600">
                <a:solidFill>
                  <a:schemeClr val="lt1"/>
                </a:solidFill>
                <a:latin typeface="Arial"/>
                <a:ea typeface="Arial"/>
                <a:cs typeface="Arial"/>
                <a:sym typeface="Arial"/>
              </a:rPr>
              <a:t>Thank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 name="Shape 20"/>
        <p:cNvGrpSpPr/>
        <p:nvPr/>
      </p:nvGrpSpPr>
      <p:grpSpPr>
        <a:xfrm>
          <a:off x="0" y="0"/>
          <a:ext cx="0" cy="0"/>
          <a:chOff x="0" y="0"/>
          <a:chExt cx="0" cy="0"/>
        </a:xfrm>
      </p:grpSpPr>
      <p:sp>
        <p:nvSpPr>
          <p:cNvPr id="21" name="Google Shape;21;p3"/>
          <p:cNvSpPr/>
          <p:nvPr/>
        </p:nvSpPr>
        <p:spPr>
          <a:xfrm>
            <a:off x="4215348" y="515786"/>
            <a:ext cx="6199703" cy="55542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FF"/>
              </a:buClr>
              <a:buSzPts val="3600"/>
              <a:buFont typeface="Arial"/>
              <a:buNone/>
            </a:pPr>
            <a:r>
              <a:rPr b="1" lang="en-US" sz="3600">
                <a:solidFill>
                  <a:srgbClr val="FFFFFF"/>
                </a:solidFill>
                <a:latin typeface="Arial"/>
                <a:ea typeface="Arial"/>
                <a:cs typeface="Arial"/>
                <a:sym typeface="Arial"/>
              </a:rPr>
              <a:t>Real and Imaginary Parts</a:t>
            </a:r>
            <a:endParaRPr sz="3600">
              <a:solidFill>
                <a:schemeClr val="dk1"/>
              </a:solidFill>
              <a:latin typeface="Arial"/>
              <a:ea typeface="Arial"/>
              <a:cs typeface="Arial"/>
              <a:sym typeface="Arial"/>
            </a:endParaRPr>
          </a:p>
        </p:txBody>
      </p:sp>
      <p:sp>
        <p:nvSpPr>
          <p:cNvPr id="22" name="Google Shape;22;p3"/>
          <p:cNvSpPr/>
          <p:nvPr/>
        </p:nvSpPr>
        <p:spPr>
          <a:xfrm>
            <a:off x="1510152" y="5005183"/>
            <a:ext cx="2777490" cy="3471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2B42D"/>
              </a:buClr>
              <a:buSzPts val="2000"/>
              <a:buFont typeface="Arial"/>
              <a:buNone/>
            </a:pPr>
            <a:r>
              <a:rPr b="1" lang="en-US" sz="2000">
                <a:solidFill>
                  <a:srgbClr val="F2B42D"/>
                </a:solidFill>
                <a:latin typeface="Arial"/>
                <a:ea typeface="Arial"/>
                <a:cs typeface="Arial"/>
                <a:sym typeface="Arial"/>
              </a:rPr>
              <a:t>Real Part</a:t>
            </a:r>
            <a:endParaRPr sz="2000">
              <a:solidFill>
                <a:schemeClr val="dk1"/>
              </a:solidFill>
              <a:latin typeface="Arial"/>
              <a:ea typeface="Arial"/>
              <a:cs typeface="Arial"/>
              <a:sym typeface="Arial"/>
            </a:endParaRPr>
          </a:p>
        </p:txBody>
      </p:sp>
      <p:sp>
        <p:nvSpPr>
          <p:cNvPr id="23" name="Google Shape;23;p3"/>
          <p:cNvSpPr/>
          <p:nvPr/>
        </p:nvSpPr>
        <p:spPr>
          <a:xfrm>
            <a:off x="1510152" y="5352369"/>
            <a:ext cx="3422213" cy="18423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The real part of a complex number represents the actual, measurable quantity, like distance or time. It can be positive, negative or zero.</a:t>
            </a:r>
            <a:endParaRPr sz="1800">
              <a:solidFill>
                <a:schemeClr val="dk1"/>
              </a:solidFill>
              <a:latin typeface="Arial"/>
              <a:ea typeface="Arial"/>
              <a:cs typeface="Arial"/>
              <a:sym typeface="Arial"/>
            </a:endParaRPr>
          </a:p>
        </p:txBody>
      </p:sp>
      <p:sp>
        <p:nvSpPr>
          <p:cNvPr id="24" name="Google Shape;24;p3"/>
          <p:cNvSpPr/>
          <p:nvPr/>
        </p:nvSpPr>
        <p:spPr>
          <a:xfrm>
            <a:off x="9763485" y="5045712"/>
            <a:ext cx="2777490" cy="3471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D7425E"/>
              </a:buClr>
              <a:buSzPts val="2000"/>
              <a:buFont typeface="Arial"/>
              <a:buNone/>
            </a:pPr>
            <a:r>
              <a:rPr b="1" lang="en-US" sz="2000">
                <a:solidFill>
                  <a:srgbClr val="D7425E"/>
                </a:solidFill>
                <a:latin typeface="Arial"/>
                <a:ea typeface="Arial"/>
                <a:cs typeface="Arial"/>
                <a:sym typeface="Arial"/>
              </a:rPr>
              <a:t>Imaginary Part</a:t>
            </a:r>
            <a:endParaRPr sz="2000">
              <a:solidFill>
                <a:schemeClr val="dk1"/>
              </a:solidFill>
              <a:latin typeface="Arial"/>
              <a:ea typeface="Arial"/>
              <a:cs typeface="Arial"/>
              <a:sym typeface="Arial"/>
            </a:endParaRPr>
          </a:p>
        </p:txBody>
      </p:sp>
      <p:sp>
        <p:nvSpPr>
          <p:cNvPr id="25" name="Google Shape;25;p3"/>
          <p:cNvSpPr/>
          <p:nvPr/>
        </p:nvSpPr>
        <p:spPr>
          <a:xfrm>
            <a:off x="9710126" y="5417607"/>
            <a:ext cx="3498198" cy="15620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The imaginary part of a complex number is represented by the square root of -1, denoted as "i". It describes quantities that cannot be directly measured.</a:t>
            </a:r>
            <a:endParaRPr sz="1800">
              <a:solidFill>
                <a:schemeClr val="dk1"/>
              </a:solidFill>
              <a:latin typeface="Arial"/>
              <a:ea typeface="Arial"/>
              <a:cs typeface="Arial"/>
              <a:sym typeface="Arial"/>
            </a:endParaRPr>
          </a:p>
        </p:txBody>
      </p:sp>
      <p:sp>
        <p:nvSpPr>
          <p:cNvPr id="26" name="Google Shape;26;p3"/>
          <p:cNvSpPr/>
          <p:nvPr/>
        </p:nvSpPr>
        <p:spPr>
          <a:xfrm>
            <a:off x="1245844" y="4935250"/>
            <a:ext cx="3882034" cy="2107232"/>
          </a:xfrm>
          <a:prstGeom prst="roundRect">
            <a:avLst>
              <a:gd fmla="val 20951" name="adj"/>
            </a:avLst>
          </a:prstGeom>
          <a:noFill/>
          <a:ln cap="flat" cmpd="sng" w="22850">
            <a:solidFill>
              <a:srgbClr val="F2B4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a:off x="9502524" y="4935249"/>
            <a:ext cx="3882034" cy="2107233"/>
          </a:xfrm>
          <a:prstGeom prst="roundRect">
            <a:avLst>
              <a:gd fmla="val 20951" name="adj"/>
            </a:avLst>
          </a:prstGeom>
          <a:noFill/>
          <a:ln cap="flat" cmpd="sng" w="22850">
            <a:solidFill>
              <a:srgbClr val="D742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txBox="1"/>
          <p:nvPr/>
        </p:nvSpPr>
        <p:spPr>
          <a:xfrm>
            <a:off x="4647302" y="2106259"/>
            <a:ext cx="5335793" cy="110799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6600">
                <a:solidFill>
                  <a:srgbClr val="AD3654"/>
                </a:solidFill>
                <a:latin typeface="Arial"/>
                <a:ea typeface="Arial"/>
                <a:cs typeface="Arial"/>
                <a:sym typeface="Arial"/>
              </a:rPr>
              <a:t>Z</a:t>
            </a:r>
            <a:r>
              <a:rPr b="1" lang="en-US" sz="6600">
                <a:solidFill>
                  <a:schemeClr val="dk1"/>
                </a:solidFill>
                <a:latin typeface="Arial"/>
                <a:ea typeface="Arial"/>
                <a:cs typeface="Arial"/>
                <a:sym typeface="Arial"/>
              </a:rPr>
              <a:t> </a:t>
            </a:r>
            <a:r>
              <a:rPr b="1" lang="en-US" sz="6600">
                <a:solidFill>
                  <a:srgbClr val="AD3654"/>
                </a:solidFill>
                <a:latin typeface="Arial"/>
                <a:ea typeface="Arial"/>
                <a:cs typeface="Arial"/>
                <a:sym typeface="Arial"/>
              </a:rPr>
              <a:t>=</a:t>
            </a:r>
            <a:r>
              <a:rPr b="1" lang="en-US" sz="6600">
                <a:solidFill>
                  <a:schemeClr val="dk1"/>
                </a:solidFill>
                <a:latin typeface="Arial"/>
                <a:ea typeface="Arial"/>
                <a:cs typeface="Arial"/>
                <a:sym typeface="Arial"/>
              </a:rPr>
              <a:t> </a:t>
            </a:r>
            <a:r>
              <a:rPr b="1" lang="en-US" sz="6600">
                <a:solidFill>
                  <a:srgbClr val="F2B42D"/>
                </a:solidFill>
                <a:latin typeface="Arial"/>
                <a:ea typeface="Arial"/>
                <a:cs typeface="Arial"/>
                <a:sym typeface="Arial"/>
              </a:rPr>
              <a:t>a</a:t>
            </a:r>
            <a:r>
              <a:rPr b="1" lang="en-US" sz="6600">
                <a:solidFill>
                  <a:schemeClr val="dk1"/>
                </a:solidFill>
                <a:latin typeface="Arial"/>
                <a:ea typeface="Arial"/>
                <a:cs typeface="Arial"/>
                <a:sym typeface="Arial"/>
              </a:rPr>
              <a:t> </a:t>
            </a:r>
            <a:r>
              <a:rPr b="1" lang="en-US" sz="6600">
                <a:solidFill>
                  <a:schemeClr val="lt1"/>
                </a:solidFill>
                <a:latin typeface="Arial"/>
                <a:ea typeface="Arial"/>
                <a:cs typeface="Arial"/>
                <a:sym typeface="Arial"/>
              </a:rPr>
              <a:t>+</a:t>
            </a:r>
            <a:r>
              <a:rPr b="1" lang="en-US" sz="6600">
                <a:solidFill>
                  <a:schemeClr val="dk1"/>
                </a:solidFill>
                <a:latin typeface="Arial"/>
                <a:ea typeface="Arial"/>
                <a:cs typeface="Arial"/>
                <a:sym typeface="Arial"/>
              </a:rPr>
              <a:t> </a:t>
            </a:r>
            <a:r>
              <a:rPr b="1" lang="en-US" sz="6600">
                <a:solidFill>
                  <a:srgbClr val="A8D08C"/>
                </a:solidFill>
                <a:latin typeface="Arial"/>
                <a:ea typeface="Arial"/>
                <a:cs typeface="Arial"/>
                <a:sym typeface="Arial"/>
              </a:rPr>
              <a:t>ib</a:t>
            </a:r>
            <a:endParaRPr/>
          </a:p>
        </p:txBody>
      </p:sp>
      <p:cxnSp>
        <p:nvCxnSpPr>
          <p:cNvPr id="29" name="Google Shape;29;p3"/>
          <p:cNvCxnSpPr/>
          <p:nvPr/>
        </p:nvCxnSpPr>
        <p:spPr>
          <a:xfrm flipH="1">
            <a:off x="4932365" y="3214255"/>
            <a:ext cx="2192601" cy="1427193"/>
          </a:xfrm>
          <a:prstGeom prst="straightConnector1">
            <a:avLst/>
          </a:prstGeom>
          <a:noFill/>
          <a:ln cap="flat" cmpd="sng" w="44450">
            <a:solidFill>
              <a:srgbClr val="F2B42D"/>
            </a:solidFill>
            <a:prstDash val="solid"/>
            <a:miter lim="800000"/>
            <a:headEnd len="sm" w="sm" type="none"/>
            <a:tailEnd len="med" w="med" type="triangle"/>
          </a:ln>
        </p:spPr>
      </p:cxnSp>
      <p:cxnSp>
        <p:nvCxnSpPr>
          <p:cNvPr id="30" name="Google Shape;30;p3"/>
          <p:cNvCxnSpPr/>
          <p:nvPr/>
        </p:nvCxnSpPr>
        <p:spPr>
          <a:xfrm>
            <a:off x="8773610" y="3214255"/>
            <a:ext cx="2141317" cy="1427193"/>
          </a:xfrm>
          <a:prstGeom prst="straightConnector1">
            <a:avLst/>
          </a:prstGeom>
          <a:noFill/>
          <a:ln cap="flat" cmpd="sng" w="50800">
            <a:solidFill>
              <a:srgbClr val="AD3654"/>
            </a:solidFill>
            <a:prstDash val="solid"/>
            <a:miter lim="800000"/>
            <a:headEnd len="sm" w="sm" type="none"/>
            <a:tailEnd len="med" w="med" type="triangl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4"/>
          <p:cNvSpPr/>
          <p:nvPr/>
        </p:nvSpPr>
        <p:spPr>
          <a:xfrm>
            <a:off x="2244852" y="576157"/>
            <a:ext cx="10140695" cy="69437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FF"/>
              </a:buClr>
              <a:buSzPts val="4000"/>
              <a:buFont typeface="Arial"/>
              <a:buNone/>
            </a:pPr>
            <a:r>
              <a:rPr b="1" lang="en-US" sz="4000">
                <a:solidFill>
                  <a:srgbClr val="FFFFFF"/>
                </a:solidFill>
                <a:latin typeface="Arial"/>
                <a:ea typeface="Arial"/>
                <a:cs typeface="Arial"/>
                <a:sym typeface="Arial"/>
              </a:rPr>
              <a:t>Representation of Complex Numbers</a:t>
            </a:r>
            <a:endParaRPr sz="4000">
              <a:solidFill>
                <a:schemeClr val="dk1"/>
              </a:solidFill>
              <a:latin typeface="Arial"/>
              <a:ea typeface="Arial"/>
              <a:cs typeface="Arial"/>
              <a:sym typeface="Arial"/>
            </a:endParaRPr>
          </a:p>
        </p:txBody>
      </p:sp>
      <p:sp>
        <p:nvSpPr>
          <p:cNvPr id="37" name="Google Shape;37;p4"/>
          <p:cNvSpPr/>
          <p:nvPr/>
        </p:nvSpPr>
        <p:spPr>
          <a:xfrm>
            <a:off x="1999551" y="2887861"/>
            <a:ext cx="5588592" cy="14216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Complex numbers are represented in the form </a:t>
            </a:r>
            <a:r>
              <a:rPr b="1" lang="en-US" sz="1800">
                <a:solidFill>
                  <a:srgbClr val="FFFFFF"/>
                </a:solidFill>
                <a:latin typeface="Arial"/>
                <a:ea typeface="Arial"/>
                <a:cs typeface="Arial"/>
                <a:sym typeface="Arial"/>
              </a:rPr>
              <a:t>a + bi</a:t>
            </a:r>
            <a:r>
              <a:rPr lang="en-US" sz="1800">
                <a:solidFill>
                  <a:srgbClr val="FFFFFF"/>
                </a:solidFill>
                <a:latin typeface="Arial"/>
                <a:ea typeface="Arial"/>
                <a:cs typeface="Arial"/>
                <a:sym typeface="Arial"/>
              </a:rPr>
              <a:t>, where </a:t>
            </a:r>
            <a:r>
              <a:rPr b="1" lang="en-US" sz="1800">
                <a:solidFill>
                  <a:srgbClr val="FFFFFF"/>
                </a:solidFill>
                <a:latin typeface="Arial"/>
                <a:ea typeface="Arial"/>
                <a:cs typeface="Arial"/>
                <a:sym typeface="Arial"/>
              </a:rPr>
              <a:t>a</a:t>
            </a:r>
            <a:r>
              <a:rPr lang="en-US" sz="1800">
                <a:solidFill>
                  <a:srgbClr val="FFFFFF"/>
                </a:solidFill>
                <a:latin typeface="Arial"/>
                <a:ea typeface="Arial"/>
                <a:cs typeface="Arial"/>
                <a:sym typeface="Arial"/>
              </a:rPr>
              <a:t> is the real part and </a:t>
            </a:r>
            <a:r>
              <a:rPr b="1" lang="en-US" sz="1800">
                <a:solidFill>
                  <a:srgbClr val="FFFFFF"/>
                </a:solidFill>
                <a:latin typeface="Arial"/>
                <a:ea typeface="Arial"/>
                <a:cs typeface="Arial"/>
                <a:sym typeface="Arial"/>
              </a:rPr>
              <a:t>b</a:t>
            </a:r>
            <a:r>
              <a:rPr lang="en-US" sz="1800">
                <a:solidFill>
                  <a:srgbClr val="FFFFFF"/>
                </a:solidFill>
                <a:latin typeface="Arial"/>
                <a:ea typeface="Arial"/>
                <a:cs typeface="Arial"/>
                <a:sym typeface="Arial"/>
              </a:rPr>
              <a:t> is the imaginary part. The imaginary unit </a:t>
            </a:r>
            <a:r>
              <a:rPr b="1" lang="en-US" sz="1800">
                <a:solidFill>
                  <a:srgbClr val="FFFFFF"/>
                </a:solidFill>
                <a:latin typeface="Arial"/>
                <a:ea typeface="Arial"/>
                <a:cs typeface="Arial"/>
                <a:sym typeface="Arial"/>
              </a:rPr>
              <a:t>i</a:t>
            </a:r>
            <a:r>
              <a:rPr lang="en-US" sz="1800">
                <a:solidFill>
                  <a:srgbClr val="FFFFFF"/>
                </a:solidFill>
                <a:latin typeface="Arial"/>
                <a:ea typeface="Arial"/>
                <a:cs typeface="Arial"/>
                <a:sym typeface="Arial"/>
              </a:rPr>
              <a:t> is defined such that </a:t>
            </a:r>
            <a:r>
              <a:rPr b="1" lang="en-US" sz="1800">
                <a:solidFill>
                  <a:srgbClr val="FFFFFF"/>
                </a:solidFill>
                <a:latin typeface="Arial"/>
                <a:ea typeface="Arial"/>
                <a:cs typeface="Arial"/>
                <a:sym typeface="Arial"/>
              </a:rPr>
              <a:t>i^2 = -1</a:t>
            </a:r>
            <a:r>
              <a:rPr lang="en-US" sz="1800">
                <a:solidFill>
                  <a:srgbClr val="FFFFFF"/>
                </a:solidFill>
                <a:latin typeface="Arial"/>
                <a:ea typeface="Arial"/>
                <a:cs typeface="Arial"/>
                <a:sym typeface="Arial"/>
              </a:rPr>
              <a:t>.</a:t>
            </a:r>
            <a:endParaRPr sz="1800">
              <a:solidFill>
                <a:schemeClr val="dk1"/>
              </a:solidFill>
              <a:latin typeface="Arial"/>
              <a:ea typeface="Arial"/>
              <a:cs typeface="Arial"/>
              <a:sym typeface="Arial"/>
            </a:endParaRPr>
          </a:p>
        </p:txBody>
      </p:sp>
      <p:sp>
        <p:nvSpPr>
          <p:cNvPr id="38" name="Google Shape;38;p4"/>
          <p:cNvSpPr/>
          <p:nvPr/>
        </p:nvSpPr>
        <p:spPr>
          <a:xfrm>
            <a:off x="1999551" y="5434796"/>
            <a:ext cx="5637787" cy="14216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This representation allows complex numbers to be visualized on the </a:t>
            </a:r>
            <a:r>
              <a:rPr b="1" lang="en-US" sz="1800">
                <a:solidFill>
                  <a:srgbClr val="FFFFFF"/>
                </a:solidFill>
                <a:latin typeface="Arial"/>
                <a:ea typeface="Arial"/>
                <a:cs typeface="Arial"/>
                <a:sym typeface="Arial"/>
              </a:rPr>
              <a:t>complex plane</a:t>
            </a:r>
            <a:r>
              <a:rPr lang="en-US" sz="1800">
                <a:solidFill>
                  <a:srgbClr val="FFFFFF"/>
                </a:solidFill>
                <a:latin typeface="Arial"/>
                <a:ea typeface="Arial"/>
                <a:cs typeface="Arial"/>
                <a:sym typeface="Arial"/>
              </a:rPr>
              <a:t>, where the real part is plotted on the horizontal axis and the imaginary part is plotted on the vertical axis.</a:t>
            </a:r>
            <a:endParaRPr sz="1800">
              <a:solidFill>
                <a:schemeClr val="dk1"/>
              </a:solidFill>
              <a:latin typeface="Arial"/>
              <a:ea typeface="Arial"/>
              <a:cs typeface="Arial"/>
              <a:sym typeface="Arial"/>
            </a:endParaRPr>
          </a:p>
        </p:txBody>
      </p:sp>
      <p:pic>
        <p:nvPicPr>
          <p:cNvPr descr="preencoded.png" id="39" name="Google Shape;39;p4"/>
          <p:cNvPicPr preferRelativeResize="0"/>
          <p:nvPr/>
        </p:nvPicPr>
        <p:blipFill rotWithShape="1">
          <a:blip r:embed="rId3">
            <a:alphaModFix/>
          </a:blip>
          <a:srcRect b="0" l="0" r="0" t="0"/>
          <a:stretch/>
        </p:blipFill>
        <p:spPr>
          <a:xfrm>
            <a:off x="9040487" y="4916370"/>
            <a:ext cx="3678548" cy="2458459"/>
          </a:xfrm>
          <a:prstGeom prst="rect">
            <a:avLst/>
          </a:prstGeom>
          <a:noFill/>
          <a:ln cap="flat" cmpd="sng" w="31750">
            <a:solidFill>
              <a:srgbClr val="AD3654"/>
            </a:solidFill>
            <a:prstDash val="solid"/>
            <a:round/>
            <a:headEnd len="sm" w="sm" type="none"/>
            <a:tailEnd len="sm" w="sm" type="none"/>
          </a:ln>
        </p:spPr>
      </p:pic>
      <p:pic>
        <p:nvPicPr>
          <p:cNvPr id="40" name="Google Shape;40;p4"/>
          <p:cNvPicPr preferRelativeResize="0"/>
          <p:nvPr/>
        </p:nvPicPr>
        <p:blipFill rotWithShape="1">
          <a:blip r:embed="rId4">
            <a:alphaModFix/>
          </a:blip>
          <a:srcRect b="0" l="0" r="0" t="0"/>
          <a:stretch/>
        </p:blipFill>
        <p:spPr>
          <a:xfrm>
            <a:off x="9040488" y="2096123"/>
            <a:ext cx="3678547" cy="2470265"/>
          </a:xfrm>
          <a:prstGeom prst="rect">
            <a:avLst/>
          </a:prstGeom>
          <a:noFill/>
          <a:ln cap="flat" cmpd="sng" w="31750">
            <a:solidFill>
              <a:srgbClr val="F2B42D"/>
            </a:solidFill>
            <a:prstDash val="solid"/>
            <a:round/>
            <a:headEnd len="sm" w="sm" type="none"/>
            <a:tailEnd len="sm" w="sm" type="none"/>
          </a:ln>
        </p:spPr>
      </p:pic>
      <p:sp>
        <p:nvSpPr>
          <p:cNvPr id="41" name="Google Shape;41;p4"/>
          <p:cNvSpPr/>
          <p:nvPr/>
        </p:nvSpPr>
        <p:spPr>
          <a:xfrm>
            <a:off x="1837105" y="2395859"/>
            <a:ext cx="5913484" cy="1909048"/>
          </a:xfrm>
          <a:prstGeom prst="roundRect">
            <a:avLst>
              <a:gd fmla="val 20951" name="adj"/>
            </a:avLst>
          </a:prstGeom>
          <a:noFill/>
          <a:ln cap="flat" cmpd="sng" w="22850">
            <a:solidFill>
              <a:srgbClr val="F2B4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4"/>
          <p:cNvSpPr/>
          <p:nvPr/>
        </p:nvSpPr>
        <p:spPr>
          <a:xfrm>
            <a:off x="1837105" y="5060310"/>
            <a:ext cx="5903770" cy="1909048"/>
          </a:xfrm>
          <a:prstGeom prst="roundRect">
            <a:avLst>
              <a:gd fmla="val 20951" name="adj"/>
            </a:avLst>
          </a:prstGeom>
          <a:noFill/>
          <a:ln cap="flat" cmpd="sng" w="22850">
            <a:solidFill>
              <a:srgbClr val="D742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 name="Shape 47"/>
        <p:cNvGrpSpPr/>
        <p:nvPr/>
      </p:nvGrpSpPr>
      <p:grpSpPr>
        <a:xfrm>
          <a:off x="0" y="0"/>
          <a:ext cx="0" cy="0"/>
          <a:chOff x="0" y="0"/>
          <a:chExt cx="0" cy="0"/>
        </a:xfrm>
      </p:grpSpPr>
      <p:sp>
        <p:nvSpPr>
          <p:cNvPr id="48" name="Google Shape;48;p6"/>
          <p:cNvSpPr/>
          <p:nvPr/>
        </p:nvSpPr>
        <p:spPr>
          <a:xfrm>
            <a:off x="2678955" y="456446"/>
            <a:ext cx="9272370" cy="1031558"/>
          </a:xfrm>
          <a:prstGeom prst="rect">
            <a:avLst/>
          </a:prstGeom>
          <a:noFill/>
          <a:ln>
            <a:noFill/>
          </a:ln>
        </p:spPr>
        <p:txBody>
          <a:bodyPr anchorCtr="0" anchor="t" bIns="45700" lIns="91425" spcFirstLastPara="1" rIns="91425" wrap="square" tIns="45700">
            <a:noAutofit/>
          </a:bodyPr>
          <a:lstStyle/>
          <a:p>
            <a:pPr indent="0" lvl="0" marL="0" marR="0" rtl="0" algn="ctr">
              <a:lnSpc>
                <a:spcPct val="126906"/>
              </a:lnSpc>
              <a:spcBef>
                <a:spcPts val="0"/>
              </a:spcBef>
              <a:spcAft>
                <a:spcPts val="0"/>
              </a:spcAft>
              <a:buClr>
                <a:srgbClr val="FFFFFF"/>
              </a:buClr>
              <a:buSzPts val="3200"/>
              <a:buFont typeface="Arial"/>
              <a:buNone/>
            </a:pPr>
            <a:r>
              <a:rPr b="1" lang="en-US" sz="3200">
                <a:solidFill>
                  <a:srgbClr val="FFFFFF"/>
                </a:solidFill>
                <a:latin typeface="Arial"/>
                <a:ea typeface="Arial"/>
                <a:cs typeface="Arial"/>
                <a:sym typeface="Arial"/>
              </a:rPr>
              <a:t>Arithmetic Operations with Complex Numbers</a:t>
            </a:r>
            <a:endParaRPr sz="3200">
              <a:solidFill>
                <a:schemeClr val="dk1"/>
              </a:solidFill>
              <a:latin typeface="Arial"/>
              <a:ea typeface="Arial"/>
              <a:cs typeface="Arial"/>
              <a:sym typeface="Arial"/>
            </a:endParaRPr>
          </a:p>
        </p:txBody>
      </p:sp>
      <p:pic>
        <p:nvPicPr>
          <p:cNvPr descr="preencoded.png" id="49" name="Google Shape;49;p6"/>
          <p:cNvPicPr preferRelativeResize="0"/>
          <p:nvPr/>
        </p:nvPicPr>
        <p:blipFill rotWithShape="1">
          <a:blip r:embed="rId3">
            <a:alphaModFix/>
          </a:blip>
          <a:srcRect b="0" l="0" r="0" t="0"/>
          <a:stretch/>
        </p:blipFill>
        <p:spPr>
          <a:xfrm>
            <a:off x="4809565" y="1630977"/>
            <a:ext cx="912971" cy="1214795"/>
          </a:xfrm>
          <a:prstGeom prst="rect">
            <a:avLst/>
          </a:prstGeom>
          <a:noFill/>
          <a:ln>
            <a:noFill/>
          </a:ln>
        </p:spPr>
      </p:pic>
      <p:sp>
        <p:nvSpPr>
          <p:cNvPr id="50" name="Google Shape;50;p6"/>
          <p:cNvSpPr/>
          <p:nvPr/>
        </p:nvSpPr>
        <p:spPr>
          <a:xfrm>
            <a:off x="5204138" y="2230695"/>
            <a:ext cx="123825" cy="330041"/>
          </a:xfrm>
          <a:prstGeom prst="rect">
            <a:avLst/>
          </a:prstGeom>
          <a:noFill/>
          <a:ln>
            <a:noFill/>
          </a:ln>
        </p:spPr>
        <p:txBody>
          <a:bodyPr anchorCtr="0" anchor="t" bIns="45700" lIns="91425" spcFirstLastPara="1" rIns="91425" wrap="square" tIns="45700">
            <a:noAutofit/>
          </a:bodyPr>
          <a:lstStyle/>
          <a:p>
            <a:pPr indent="0" lvl="0" marL="0" marR="0" rtl="0" algn="ctr">
              <a:lnSpc>
                <a:spcPct val="160036"/>
              </a:lnSpc>
              <a:spcBef>
                <a:spcPts val="0"/>
              </a:spcBef>
              <a:spcAft>
                <a:spcPts val="0"/>
              </a:spcAft>
              <a:buClr>
                <a:srgbClr val="F2B42D"/>
              </a:buClr>
              <a:buSzPts val="1624"/>
              <a:buFont typeface="Arial"/>
              <a:buNone/>
            </a:pPr>
            <a:r>
              <a:rPr b="1" lang="en-US" sz="1624">
                <a:solidFill>
                  <a:srgbClr val="F2B42D"/>
                </a:solidFill>
                <a:latin typeface="Arial"/>
                <a:ea typeface="Arial"/>
                <a:cs typeface="Arial"/>
                <a:sym typeface="Arial"/>
              </a:rPr>
              <a:t>1</a:t>
            </a:r>
            <a:endParaRPr sz="1624">
              <a:solidFill>
                <a:schemeClr val="dk1"/>
              </a:solidFill>
              <a:latin typeface="Arial"/>
              <a:ea typeface="Arial"/>
              <a:cs typeface="Arial"/>
              <a:sym typeface="Arial"/>
            </a:endParaRPr>
          </a:p>
        </p:txBody>
      </p:sp>
      <p:sp>
        <p:nvSpPr>
          <p:cNvPr id="51" name="Google Shape;51;p6"/>
          <p:cNvSpPr/>
          <p:nvPr/>
        </p:nvSpPr>
        <p:spPr>
          <a:xfrm>
            <a:off x="5887557" y="1927919"/>
            <a:ext cx="2062996" cy="257889"/>
          </a:xfrm>
          <a:prstGeom prst="rect">
            <a:avLst/>
          </a:prstGeom>
          <a:noFill/>
          <a:ln>
            <a:noFill/>
          </a:ln>
        </p:spPr>
        <p:txBody>
          <a:bodyPr anchorCtr="0" anchor="t" bIns="45700" lIns="91425" spcFirstLastPara="1" rIns="91425" wrap="square" tIns="45700">
            <a:noAutofit/>
          </a:bodyPr>
          <a:lstStyle/>
          <a:p>
            <a:pPr indent="0" lvl="0" marL="0" marR="0" rtl="0" algn="l">
              <a:lnSpc>
                <a:spcPct val="112833"/>
              </a:lnSpc>
              <a:spcBef>
                <a:spcPts val="0"/>
              </a:spcBef>
              <a:spcAft>
                <a:spcPts val="0"/>
              </a:spcAft>
              <a:buClr>
                <a:srgbClr val="F2B42D"/>
              </a:buClr>
              <a:buSzPts val="1800"/>
              <a:buFont typeface="Arial"/>
              <a:buNone/>
            </a:pPr>
            <a:r>
              <a:rPr b="1" lang="en-US" sz="1800">
                <a:solidFill>
                  <a:srgbClr val="F2B42D"/>
                </a:solidFill>
                <a:latin typeface="Arial"/>
                <a:ea typeface="Arial"/>
                <a:cs typeface="Arial"/>
                <a:sym typeface="Arial"/>
              </a:rPr>
              <a:t>Addition</a:t>
            </a:r>
            <a:endParaRPr sz="1800">
              <a:solidFill>
                <a:schemeClr val="dk1"/>
              </a:solidFill>
              <a:latin typeface="Arial"/>
              <a:ea typeface="Arial"/>
              <a:cs typeface="Arial"/>
              <a:sym typeface="Arial"/>
            </a:endParaRPr>
          </a:p>
        </p:txBody>
      </p:sp>
      <p:sp>
        <p:nvSpPr>
          <p:cNvPr id="52" name="Google Shape;52;p6"/>
          <p:cNvSpPr/>
          <p:nvPr/>
        </p:nvSpPr>
        <p:spPr>
          <a:xfrm>
            <a:off x="5887547" y="2284750"/>
            <a:ext cx="4871100" cy="264000"/>
          </a:xfrm>
          <a:prstGeom prst="rect">
            <a:avLst/>
          </a:prstGeom>
          <a:noFill/>
          <a:ln>
            <a:noFill/>
          </a:ln>
        </p:spPr>
        <p:txBody>
          <a:bodyPr anchorCtr="0" anchor="t" bIns="45700" lIns="91425" spcFirstLastPara="1" rIns="91425" wrap="square" tIns="45700">
            <a:noAutofit/>
          </a:bodyPr>
          <a:lstStyle/>
          <a:p>
            <a:pPr indent="0" lvl="0" marL="0" marR="0" rtl="0" algn="l">
              <a:lnSpc>
                <a:spcPct val="148500"/>
              </a:lnSpc>
              <a:spcBef>
                <a:spcPts val="0"/>
              </a:spcBef>
              <a:spcAft>
                <a:spcPts val="0"/>
              </a:spcAft>
              <a:buClr>
                <a:srgbClr val="FFFFFF"/>
              </a:buClr>
              <a:buSzPts val="1400"/>
              <a:buFont typeface="Arial"/>
              <a:buNone/>
            </a:pPr>
            <a:r>
              <a:rPr lang="en-US" sz="1400">
                <a:solidFill>
                  <a:srgbClr val="FFFFFF"/>
                </a:solidFill>
                <a:latin typeface="Arial"/>
                <a:ea typeface="Arial"/>
                <a:cs typeface="Arial"/>
                <a:sym typeface="Arial"/>
              </a:rPr>
              <a:t>Adding the real and imaginary parts separately</a:t>
            </a:r>
            <a:endParaRPr sz="1400">
              <a:solidFill>
                <a:schemeClr val="dk1"/>
              </a:solidFill>
              <a:latin typeface="Arial"/>
              <a:ea typeface="Arial"/>
              <a:cs typeface="Arial"/>
              <a:sym typeface="Arial"/>
            </a:endParaRPr>
          </a:p>
        </p:txBody>
      </p:sp>
      <p:sp>
        <p:nvSpPr>
          <p:cNvPr id="53" name="Google Shape;53;p6"/>
          <p:cNvSpPr/>
          <p:nvPr/>
        </p:nvSpPr>
        <p:spPr>
          <a:xfrm>
            <a:off x="5763732" y="2858541"/>
            <a:ext cx="4995029" cy="10299"/>
          </a:xfrm>
          <a:prstGeom prst="rect">
            <a:avLst/>
          </a:prstGeom>
          <a:solidFill>
            <a:srgbClr val="F2B42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54" name="Google Shape;54;p6"/>
          <p:cNvPicPr preferRelativeResize="0"/>
          <p:nvPr/>
        </p:nvPicPr>
        <p:blipFill rotWithShape="1">
          <a:blip r:embed="rId4">
            <a:alphaModFix/>
          </a:blip>
          <a:srcRect b="0" l="0" r="0" t="0"/>
          <a:stretch/>
        </p:blipFill>
        <p:spPr>
          <a:xfrm>
            <a:off x="4352960" y="2886967"/>
            <a:ext cx="1826062" cy="1214795"/>
          </a:xfrm>
          <a:prstGeom prst="rect">
            <a:avLst/>
          </a:prstGeom>
          <a:noFill/>
          <a:ln>
            <a:noFill/>
          </a:ln>
        </p:spPr>
      </p:pic>
      <p:sp>
        <p:nvSpPr>
          <p:cNvPr id="55" name="Google Shape;55;p6"/>
          <p:cNvSpPr/>
          <p:nvPr/>
        </p:nvSpPr>
        <p:spPr>
          <a:xfrm>
            <a:off x="5204019" y="3329285"/>
            <a:ext cx="123825" cy="330041"/>
          </a:xfrm>
          <a:prstGeom prst="rect">
            <a:avLst/>
          </a:prstGeom>
          <a:noFill/>
          <a:ln>
            <a:noFill/>
          </a:ln>
        </p:spPr>
        <p:txBody>
          <a:bodyPr anchorCtr="0" anchor="t" bIns="45700" lIns="91425" spcFirstLastPara="1" rIns="91425" wrap="square" tIns="45700">
            <a:noAutofit/>
          </a:bodyPr>
          <a:lstStyle/>
          <a:p>
            <a:pPr indent="0" lvl="0" marL="0" marR="0" rtl="0" algn="ctr">
              <a:lnSpc>
                <a:spcPct val="160036"/>
              </a:lnSpc>
              <a:spcBef>
                <a:spcPts val="0"/>
              </a:spcBef>
              <a:spcAft>
                <a:spcPts val="0"/>
              </a:spcAft>
              <a:buClr>
                <a:srgbClr val="D7425E"/>
              </a:buClr>
              <a:buSzPts val="1624"/>
              <a:buFont typeface="Arial"/>
              <a:buNone/>
            </a:pPr>
            <a:r>
              <a:rPr b="1" lang="en-US" sz="1624">
                <a:solidFill>
                  <a:srgbClr val="D7425E"/>
                </a:solidFill>
                <a:latin typeface="Arial"/>
                <a:ea typeface="Arial"/>
                <a:cs typeface="Arial"/>
                <a:sym typeface="Arial"/>
              </a:rPr>
              <a:t>2</a:t>
            </a:r>
            <a:endParaRPr sz="1624">
              <a:solidFill>
                <a:schemeClr val="dk1"/>
              </a:solidFill>
              <a:latin typeface="Arial"/>
              <a:ea typeface="Arial"/>
              <a:cs typeface="Arial"/>
              <a:sym typeface="Arial"/>
            </a:endParaRPr>
          </a:p>
        </p:txBody>
      </p:sp>
      <p:sp>
        <p:nvSpPr>
          <p:cNvPr id="56" name="Google Shape;56;p6"/>
          <p:cNvSpPr/>
          <p:nvPr/>
        </p:nvSpPr>
        <p:spPr>
          <a:xfrm>
            <a:off x="6344043" y="3183909"/>
            <a:ext cx="2062996" cy="257889"/>
          </a:xfrm>
          <a:prstGeom prst="rect">
            <a:avLst/>
          </a:prstGeom>
          <a:noFill/>
          <a:ln>
            <a:noFill/>
          </a:ln>
        </p:spPr>
        <p:txBody>
          <a:bodyPr anchorCtr="0" anchor="t" bIns="45700" lIns="91425" spcFirstLastPara="1" rIns="91425" wrap="square" tIns="45700">
            <a:noAutofit/>
          </a:bodyPr>
          <a:lstStyle/>
          <a:p>
            <a:pPr indent="0" lvl="0" marL="0" marR="0" rtl="0" algn="l">
              <a:lnSpc>
                <a:spcPct val="112833"/>
              </a:lnSpc>
              <a:spcBef>
                <a:spcPts val="0"/>
              </a:spcBef>
              <a:spcAft>
                <a:spcPts val="0"/>
              </a:spcAft>
              <a:buClr>
                <a:srgbClr val="D7425E"/>
              </a:buClr>
              <a:buSzPts val="1800"/>
              <a:buFont typeface="Arial"/>
              <a:buNone/>
            </a:pPr>
            <a:r>
              <a:rPr b="1" lang="en-US" sz="1800">
                <a:solidFill>
                  <a:srgbClr val="D7425E"/>
                </a:solidFill>
                <a:latin typeface="Arial"/>
                <a:ea typeface="Arial"/>
                <a:cs typeface="Arial"/>
                <a:sym typeface="Arial"/>
              </a:rPr>
              <a:t>Subtraction</a:t>
            </a:r>
            <a:endParaRPr sz="1800">
              <a:solidFill>
                <a:schemeClr val="dk1"/>
              </a:solidFill>
              <a:latin typeface="Arial"/>
              <a:ea typeface="Arial"/>
              <a:cs typeface="Arial"/>
              <a:sym typeface="Arial"/>
            </a:endParaRPr>
          </a:p>
        </p:txBody>
      </p:sp>
      <p:sp>
        <p:nvSpPr>
          <p:cNvPr id="57" name="Google Shape;57;p6"/>
          <p:cNvSpPr/>
          <p:nvPr/>
        </p:nvSpPr>
        <p:spPr>
          <a:xfrm>
            <a:off x="6344053" y="3540750"/>
            <a:ext cx="5411100" cy="264000"/>
          </a:xfrm>
          <a:prstGeom prst="rect">
            <a:avLst/>
          </a:prstGeom>
          <a:noFill/>
          <a:ln>
            <a:noFill/>
          </a:ln>
        </p:spPr>
        <p:txBody>
          <a:bodyPr anchorCtr="0" anchor="t" bIns="45700" lIns="91425" spcFirstLastPara="1" rIns="91425" wrap="square" tIns="45700">
            <a:noAutofit/>
          </a:bodyPr>
          <a:lstStyle/>
          <a:p>
            <a:pPr indent="0" lvl="0" marL="0" marR="0" rtl="0" algn="l">
              <a:lnSpc>
                <a:spcPct val="148500"/>
              </a:lnSpc>
              <a:spcBef>
                <a:spcPts val="0"/>
              </a:spcBef>
              <a:spcAft>
                <a:spcPts val="0"/>
              </a:spcAft>
              <a:buClr>
                <a:srgbClr val="FFFFFF"/>
              </a:buClr>
              <a:buSzPts val="1400"/>
              <a:buFont typeface="Arial"/>
              <a:buNone/>
            </a:pPr>
            <a:r>
              <a:rPr lang="en-US" sz="1400">
                <a:solidFill>
                  <a:srgbClr val="FFFFFF"/>
                </a:solidFill>
                <a:latin typeface="Arial"/>
                <a:ea typeface="Arial"/>
                <a:cs typeface="Arial"/>
                <a:sym typeface="Arial"/>
              </a:rPr>
              <a:t>Subtracting the real and imaginary parts separately</a:t>
            </a:r>
            <a:endParaRPr sz="1400">
              <a:solidFill>
                <a:schemeClr val="dk1"/>
              </a:solidFill>
              <a:latin typeface="Arial"/>
              <a:ea typeface="Arial"/>
              <a:cs typeface="Arial"/>
              <a:sym typeface="Arial"/>
            </a:endParaRPr>
          </a:p>
        </p:txBody>
      </p:sp>
      <p:sp>
        <p:nvSpPr>
          <p:cNvPr id="58" name="Google Shape;58;p6"/>
          <p:cNvSpPr/>
          <p:nvPr/>
        </p:nvSpPr>
        <p:spPr>
          <a:xfrm>
            <a:off x="6220217" y="4114531"/>
            <a:ext cx="4538543" cy="10299"/>
          </a:xfrm>
          <a:prstGeom prst="rect">
            <a:avLst/>
          </a:prstGeom>
          <a:solidFill>
            <a:srgbClr val="D7425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59" name="Google Shape;59;p6"/>
          <p:cNvPicPr preferRelativeResize="0"/>
          <p:nvPr/>
        </p:nvPicPr>
        <p:blipFill rotWithShape="1">
          <a:blip r:embed="rId5">
            <a:alphaModFix/>
          </a:blip>
          <a:srcRect b="0" l="0" r="0" t="0"/>
          <a:stretch/>
        </p:blipFill>
        <p:spPr>
          <a:xfrm>
            <a:off x="3896475" y="4142958"/>
            <a:ext cx="2739152" cy="1214795"/>
          </a:xfrm>
          <a:prstGeom prst="rect">
            <a:avLst/>
          </a:prstGeom>
          <a:noFill/>
          <a:ln>
            <a:noFill/>
          </a:ln>
        </p:spPr>
      </p:pic>
      <p:sp>
        <p:nvSpPr>
          <p:cNvPr id="60" name="Google Shape;60;p6"/>
          <p:cNvSpPr/>
          <p:nvPr/>
        </p:nvSpPr>
        <p:spPr>
          <a:xfrm>
            <a:off x="5204019" y="4585275"/>
            <a:ext cx="123825" cy="330041"/>
          </a:xfrm>
          <a:prstGeom prst="rect">
            <a:avLst/>
          </a:prstGeom>
          <a:noFill/>
          <a:ln>
            <a:noFill/>
          </a:ln>
        </p:spPr>
        <p:txBody>
          <a:bodyPr anchorCtr="0" anchor="t" bIns="45700" lIns="91425" spcFirstLastPara="1" rIns="91425" wrap="square" tIns="45700">
            <a:noAutofit/>
          </a:bodyPr>
          <a:lstStyle/>
          <a:p>
            <a:pPr indent="0" lvl="0" marL="0" marR="0" rtl="0" algn="ctr">
              <a:lnSpc>
                <a:spcPct val="160036"/>
              </a:lnSpc>
              <a:spcBef>
                <a:spcPts val="0"/>
              </a:spcBef>
              <a:spcAft>
                <a:spcPts val="0"/>
              </a:spcAft>
              <a:buClr>
                <a:srgbClr val="DD785E"/>
              </a:buClr>
              <a:buSzPts val="1624"/>
              <a:buFont typeface="Arial"/>
              <a:buNone/>
            </a:pPr>
            <a:r>
              <a:rPr b="1" lang="en-US" sz="1624">
                <a:solidFill>
                  <a:srgbClr val="DD785E"/>
                </a:solidFill>
                <a:latin typeface="Arial"/>
                <a:ea typeface="Arial"/>
                <a:cs typeface="Arial"/>
                <a:sym typeface="Arial"/>
              </a:rPr>
              <a:t>3</a:t>
            </a:r>
            <a:endParaRPr sz="1624">
              <a:solidFill>
                <a:schemeClr val="dk1"/>
              </a:solidFill>
              <a:latin typeface="Arial"/>
              <a:ea typeface="Arial"/>
              <a:cs typeface="Arial"/>
              <a:sym typeface="Arial"/>
            </a:endParaRPr>
          </a:p>
        </p:txBody>
      </p:sp>
      <p:sp>
        <p:nvSpPr>
          <p:cNvPr id="61" name="Google Shape;61;p6"/>
          <p:cNvSpPr/>
          <p:nvPr/>
        </p:nvSpPr>
        <p:spPr>
          <a:xfrm>
            <a:off x="6800647" y="4439900"/>
            <a:ext cx="2062996" cy="257889"/>
          </a:xfrm>
          <a:prstGeom prst="rect">
            <a:avLst/>
          </a:prstGeom>
          <a:noFill/>
          <a:ln>
            <a:noFill/>
          </a:ln>
        </p:spPr>
        <p:txBody>
          <a:bodyPr anchorCtr="0" anchor="t" bIns="45700" lIns="91425" spcFirstLastPara="1" rIns="91425" wrap="square" tIns="45700">
            <a:noAutofit/>
          </a:bodyPr>
          <a:lstStyle/>
          <a:p>
            <a:pPr indent="0" lvl="0" marL="0" marR="0" rtl="0" algn="l">
              <a:lnSpc>
                <a:spcPct val="112833"/>
              </a:lnSpc>
              <a:spcBef>
                <a:spcPts val="0"/>
              </a:spcBef>
              <a:spcAft>
                <a:spcPts val="0"/>
              </a:spcAft>
              <a:buClr>
                <a:srgbClr val="DD785E"/>
              </a:buClr>
              <a:buSzPts val="1800"/>
              <a:buFont typeface="Arial"/>
              <a:buNone/>
            </a:pPr>
            <a:r>
              <a:rPr b="1" lang="en-US" sz="1800">
                <a:solidFill>
                  <a:srgbClr val="DD785E"/>
                </a:solidFill>
                <a:latin typeface="Arial"/>
                <a:ea typeface="Arial"/>
                <a:cs typeface="Arial"/>
                <a:sym typeface="Arial"/>
              </a:rPr>
              <a:t>Multiplication</a:t>
            </a:r>
            <a:endParaRPr sz="1800">
              <a:solidFill>
                <a:schemeClr val="dk1"/>
              </a:solidFill>
              <a:latin typeface="Arial"/>
              <a:ea typeface="Arial"/>
              <a:cs typeface="Arial"/>
              <a:sym typeface="Arial"/>
            </a:endParaRPr>
          </a:p>
        </p:txBody>
      </p:sp>
      <p:sp>
        <p:nvSpPr>
          <p:cNvPr id="62" name="Google Shape;62;p6"/>
          <p:cNvSpPr/>
          <p:nvPr/>
        </p:nvSpPr>
        <p:spPr>
          <a:xfrm>
            <a:off x="6800655" y="4796725"/>
            <a:ext cx="5978700" cy="264000"/>
          </a:xfrm>
          <a:prstGeom prst="rect">
            <a:avLst/>
          </a:prstGeom>
          <a:noFill/>
          <a:ln>
            <a:noFill/>
          </a:ln>
        </p:spPr>
        <p:txBody>
          <a:bodyPr anchorCtr="0" anchor="t" bIns="45700" lIns="91425" spcFirstLastPara="1" rIns="91425" wrap="square" tIns="45700">
            <a:noAutofit/>
          </a:bodyPr>
          <a:lstStyle/>
          <a:p>
            <a:pPr indent="0" lvl="0" marL="0" marR="0" rtl="0" algn="l">
              <a:lnSpc>
                <a:spcPct val="148500"/>
              </a:lnSpc>
              <a:spcBef>
                <a:spcPts val="0"/>
              </a:spcBef>
              <a:spcAft>
                <a:spcPts val="0"/>
              </a:spcAft>
              <a:buClr>
                <a:srgbClr val="FFFFFF"/>
              </a:buClr>
              <a:buSzPts val="1400"/>
              <a:buFont typeface="Arial"/>
              <a:buNone/>
            </a:pPr>
            <a:r>
              <a:rPr lang="en-US" sz="1400">
                <a:solidFill>
                  <a:srgbClr val="FFFFFF"/>
                </a:solidFill>
                <a:latin typeface="Arial"/>
                <a:ea typeface="Arial"/>
                <a:cs typeface="Arial"/>
                <a:sym typeface="Arial"/>
              </a:rPr>
              <a:t>Applying the distributive property</a:t>
            </a:r>
            <a:endParaRPr sz="1400">
              <a:solidFill>
                <a:schemeClr val="dk1"/>
              </a:solidFill>
              <a:latin typeface="Arial"/>
              <a:ea typeface="Arial"/>
              <a:cs typeface="Arial"/>
              <a:sym typeface="Arial"/>
            </a:endParaRPr>
          </a:p>
        </p:txBody>
      </p:sp>
      <p:sp>
        <p:nvSpPr>
          <p:cNvPr id="63" name="Google Shape;63;p6"/>
          <p:cNvSpPr/>
          <p:nvPr/>
        </p:nvSpPr>
        <p:spPr>
          <a:xfrm>
            <a:off x="6676822" y="5370522"/>
            <a:ext cx="4081939" cy="10299"/>
          </a:xfrm>
          <a:prstGeom prst="rect">
            <a:avLst/>
          </a:prstGeom>
          <a:solidFill>
            <a:srgbClr val="DD785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64" name="Google Shape;64;p6"/>
          <p:cNvPicPr preferRelativeResize="0"/>
          <p:nvPr/>
        </p:nvPicPr>
        <p:blipFill rotWithShape="1">
          <a:blip r:embed="rId6">
            <a:alphaModFix/>
          </a:blip>
          <a:srcRect b="0" l="0" r="0" t="0"/>
          <a:stretch/>
        </p:blipFill>
        <p:spPr>
          <a:xfrm>
            <a:off x="3439870" y="5398948"/>
            <a:ext cx="3652242" cy="1214795"/>
          </a:xfrm>
          <a:prstGeom prst="rect">
            <a:avLst/>
          </a:prstGeom>
          <a:noFill/>
          <a:ln>
            <a:noFill/>
          </a:ln>
        </p:spPr>
      </p:pic>
      <p:sp>
        <p:nvSpPr>
          <p:cNvPr id="65" name="Google Shape;65;p6"/>
          <p:cNvSpPr/>
          <p:nvPr/>
        </p:nvSpPr>
        <p:spPr>
          <a:xfrm>
            <a:off x="5204019" y="5841265"/>
            <a:ext cx="123825" cy="330041"/>
          </a:xfrm>
          <a:prstGeom prst="rect">
            <a:avLst/>
          </a:prstGeom>
          <a:noFill/>
          <a:ln>
            <a:noFill/>
          </a:ln>
        </p:spPr>
        <p:txBody>
          <a:bodyPr anchorCtr="0" anchor="t" bIns="45700" lIns="91425" spcFirstLastPara="1" rIns="91425" wrap="square" tIns="45700">
            <a:noAutofit/>
          </a:bodyPr>
          <a:lstStyle/>
          <a:p>
            <a:pPr indent="0" lvl="0" marL="0" marR="0" rtl="0" algn="ctr">
              <a:lnSpc>
                <a:spcPct val="160036"/>
              </a:lnSpc>
              <a:spcBef>
                <a:spcPts val="0"/>
              </a:spcBef>
              <a:spcAft>
                <a:spcPts val="0"/>
              </a:spcAft>
              <a:buClr>
                <a:srgbClr val="48A8E2"/>
              </a:buClr>
              <a:buSzPts val="1624"/>
              <a:buFont typeface="Arial"/>
              <a:buNone/>
            </a:pPr>
            <a:r>
              <a:rPr b="1" lang="en-US" sz="1624">
                <a:solidFill>
                  <a:srgbClr val="48A8E2"/>
                </a:solidFill>
                <a:latin typeface="Arial"/>
                <a:ea typeface="Arial"/>
                <a:cs typeface="Arial"/>
                <a:sym typeface="Arial"/>
              </a:rPr>
              <a:t>4</a:t>
            </a:r>
            <a:endParaRPr sz="1624">
              <a:solidFill>
                <a:schemeClr val="dk1"/>
              </a:solidFill>
              <a:latin typeface="Arial"/>
              <a:ea typeface="Arial"/>
              <a:cs typeface="Arial"/>
              <a:sym typeface="Arial"/>
            </a:endParaRPr>
          </a:p>
        </p:txBody>
      </p:sp>
      <p:sp>
        <p:nvSpPr>
          <p:cNvPr id="66" name="Google Shape;66;p6"/>
          <p:cNvSpPr/>
          <p:nvPr/>
        </p:nvSpPr>
        <p:spPr>
          <a:xfrm>
            <a:off x="7257133" y="5563969"/>
            <a:ext cx="2062996" cy="257889"/>
          </a:xfrm>
          <a:prstGeom prst="rect">
            <a:avLst/>
          </a:prstGeom>
          <a:noFill/>
          <a:ln>
            <a:noFill/>
          </a:ln>
        </p:spPr>
        <p:txBody>
          <a:bodyPr anchorCtr="0" anchor="t" bIns="45700" lIns="91425" spcFirstLastPara="1" rIns="91425" wrap="square" tIns="45700">
            <a:noAutofit/>
          </a:bodyPr>
          <a:lstStyle/>
          <a:p>
            <a:pPr indent="0" lvl="0" marL="0" marR="0" rtl="0" algn="l">
              <a:lnSpc>
                <a:spcPct val="112833"/>
              </a:lnSpc>
              <a:spcBef>
                <a:spcPts val="0"/>
              </a:spcBef>
              <a:spcAft>
                <a:spcPts val="0"/>
              </a:spcAft>
              <a:buClr>
                <a:srgbClr val="48A8E2"/>
              </a:buClr>
              <a:buSzPts val="1800"/>
              <a:buFont typeface="Arial"/>
              <a:buNone/>
            </a:pPr>
            <a:r>
              <a:rPr b="1" lang="en-US" sz="1800">
                <a:solidFill>
                  <a:srgbClr val="48A8E2"/>
                </a:solidFill>
                <a:latin typeface="Arial"/>
                <a:ea typeface="Arial"/>
                <a:cs typeface="Arial"/>
                <a:sym typeface="Arial"/>
              </a:rPr>
              <a:t>Division</a:t>
            </a:r>
            <a:endParaRPr sz="1800">
              <a:solidFill>
                <a:schemeClr val="dk1"/>
              </a:solidFill>
              <a:latin typeface="Arial"/>
              <a:ea typeface="Arial"/>
              <a:cs typeface="Arial"/>
              <a:sym typeface="Arial"/>
            </a:endParaRPr>
          </a:p>
        </p:txBody>
      </p:sp>
      <p:sp>
        <p:nvSpPr>
          <p:cNvPr id="67" name="Google Shape;67;p6"/>
          <p:cNvSpPr/>
          <p:nvPr/>
        </p:nvSpPr>
        <p:spPr>
          <a:xfrm>
            <a:off x="7257120" y="5920800"/>
            <a:ext cx="5411100" cy="528000"/>
          </a:xfrm>
          <a:prstGeom prst="rect">
            <a:avLst/>
          </a:prstGeom>
          <a:noFill/>
          <a:ln>
            <a:noFill/>
          </a:ln>
        </p:spPr>
        <p:txBody>
          <a:bodyPr anchorCtr="0" anchor="t" bIns="45700" lIns="91425" spcFirstLastPara="1" rIns="91425" wrap="square" tIns="45700">
            <a:noAutofit/>
          </a:bodyPr>
          <a:lstStyle/>
          <a:p>
            <a:pPr indent="0" lvl="0" marL="0" marR="0" rtl="0" algn="l">
              <a:lnSpc>
                <a:spcPct val="148500"/>
              </a:lnSpc>
              <a:spcBef>
                <a:spcPts val="0"/>
              </a:spcBef>
              <a:spcAft>
                <a:spcPts val="0"/>
              </a:spcAft>
              <a:buClr>
                <a:srgbClr val="FFFFFF"/>
              </a:buClr>
              <a:buSzPts val="1400"/>
              <a:buFont typeface="Arial"/>
              <a:buNone/>
            </a:pPr>
            <a:r>
              <a:rPr lang="en-US" sz="1400">
                <a:solidFill>
                  <a:srgbClr val="FFFFFF"/>
                </a:solidFill>
                <a:latin typeface="Arial"/>
                <a:ea typeface="Arial"/>
                <a:cs typeface="Arial"/>
                <a:sym typeface="Arial"/>
              </a:rPr>
              <a:t>Using the conjugate to cancel the imaginary part</a:t>
            </a:r>
            <a:endParaRPr sz="1400">
              <a:solidFill>
                <a:schemeClr val="dk1"/>
              </a:solidFill>
              <a:latin typeface="Arial"/>
              <a:ea typeface="Arial"/>
              <a:cs typeface="Arial"/>
              <a:sym typeface="Arial"/>
            </a:endParaRPr>
          </a:p>
        </p:txBody>
      </p:sp>
      <p:sp>
        <p:nvSpPr>
          <p:cNvPr id="68" name="Google Shape;68;p6"/>
          <p:cNvSpPr/>
          <p:nvPr/>
        </p:nvSpPr>
        <p:spPr>
          <a:xfrm>
            <a:off x="3017761" y="7056060"/>
            <a:ext cx="8594758" cy="791885"/>
          </a:xfrm>
          <a:prstGeom prst="rect">
            <a:avLst/>
          </a:prstGeom>
          <a:noFill/>
          <a:ln>
            <a:noFill/>
          </a:ln>
        </p:spPr>
        <p:txBody>
          <a:bodyPr anchorCtr="0" anchor="t" bIns="45700" lIns="91425" spcFirstLastPara="1" rIns="91425" wrap="square" tIns="45700">
            <a:noAutofit/>
          </a:bodyPr>
          <a:lstStyle/>
          <a:p>
            <a:pPr indent="0" lvl="0" marL="0" marR="0" rtl="0" algn="ctr">
              <a:lnSpc>
                <a:spcPct val="148500"/>
              </a:lnSpc>
              <a:spcBef>
                <a:spcPts val="0"/>
              </a:spcBef>
              <a:spcAft>
                <a:spcPts val="0"/>
              </a:spcAft>
              <a:buClr>
                <a:srgbClr val="FFFFFF"/>
              </a:buClr>
              <a:buSzPts val="1400"/>
              <a:buFont typeface="Arial"/>
              <a:buNone/>
            </a:pPr>
            <a:r>
              <a:rPr lang="en-US" sz="1400">
                <a:solidFill>
                  <a:srgbClr val="FFFFFF"/>
                </a:solidFill>
                <a:latin typeface="Arial"/>
                <a:ea typeface="Arial"/>
                <a:cs typeface="Arial"/>
                <a:sym typeface="Arial"/>
              </a:rPr>
              <a:t>The four basic arithmetic operations - addition, subtraction, multiplication, and division - can be performed on complex numbers by treating the real and imaginary parts separately. This allows complex numbers to be manipulated just like real numbers, following established algebraic rules and properties.</a:t>
            </a:r>
            <a:endParaRPr sz="14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7"/>
          <p:cNvSpPr/>
          <p:nvPr/>
        </p:nvSpPr>
        <p:spPr>
          <a:xfrm>
            <a:off x="4490799" y="750570"/>
            <a:ext cx="9306401" cy="138874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4400"/>
              <a:buFont typeface="Arial"/>
              <a:buNone/>
            </a:pPr>
            <a:r>
              <a:rPr b="1" lang="en-US" sz="4400">
                <a:solidFill>
                  <a:srgbClr val="FFFFFF"/>
                </a:solidFill>
                <a:latin typeface="Arial"/>
                <a:ea typeface="Arial"/>
                <a:cs typeface="Arial"/>
                <a:sym typeface="Arial"/>
              </a:rPr>
              <a:t>Modulus and Argument of Complex Numbers</a:t>
            </a:r>
            <a:endParaRPr sz="4400">
              <a:solidFill>
                <a:schemeClr val="dk1"/>
              </a:solidFill>
              <a:latin typeface="Arial"/>
              <a:ea typeface="Arial"/>
              <a:cs typeface="Arial"/>
              <a:sym typeface="Arial"/>
            </a:endParaRPr>
          </a:p>
        </p:txBody>
      </p:sp>
      <p:sp>
        <p:nvSpPr>
          <p:cNvPr id="75" name="Google Shape;75;p7"/>
          <p:cNvSpPr/>
          <p:nvPr/>
        </p:nvSpPr>
        <p:spPr>
          <a:xfrm>
            <a:off x="4490799" y="2472571"/>
            <a:ext cx="4542115" cy="3102888"/>
          </a:xfrm>
          <a:prstGeom prst="roundRect">
            <a:avLst>
              <a:gd fmla="val 12890" name="adj"/>
            </a:avLst>
          </a:prstGeom>
          <a:solidFill>
            <a:srgbClr val="00002E"/>
          </a:solidFill>
          <a:ln cap="flat" cmpd="sng" w="228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7"/>
          <p:cNvSpPr/>
          <p:nvPr/>
        </p:nvSpPr>
        <p:spPr>
          <a:xfrm>
            <a:off x="4735830" y="2717602"/>
            <a:ext cx="2777490" cy="3471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2B42D"/>
              </a:buClr>
              <a:buSzPts val="2000"/>
              <a:buFont typeface="Arial"/>
              <a:buNone/>
            </a:pPr>
            <a:r>
              <a:rPr b="1" lang="en-US" sz="2000">
                <a:solidFill>
                  <a:srgbClr val="F2B42D"/>
                </a:solidFill>
                <a:latin typeface="Arial"/>
                <a:ea typeface="Arial"/>
                <a:cs typeface="Arial"/>
                <a:sym typeface="Arial"/>
              </a:rPr>
              <a:t>Modulus</a:t>
            </a:r>
            <a:endParaRPr sz="2000">
              <a:solidFill>
                <a:schemeClr val="dk1"/>
              </a:solidFill>
              <a:latin typeface="Arial"/>
              <a:ea typeface="Arial"/>
              <a:cs typeface="Arial"/>
              <a:sym typeface="Arial"/>
            </a:endParaRPr>
          </a:p>
        </p:txBody>
      </p:sp>
      <p:sp>
        <p:nvSpPr>
          <p:cNvPr id="77" name="Google Shape;77;p7"/>
          <p:cNvSpPr/>
          <p:nvPr/>
        </p:nvSpPr>
        <p:spPr>
          <a:xfrm>
            <a:off x="4735830" y="3198019"/>
            <a:ext cx="4052054" cy="213240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The modulus of a complex number represents its absolute value or magnitude. It is denoted by </a:t>
            </a:r>
            <a:r>
              <a:rPr b="1" lang="en-US" sz="2000">
                <a:solidFill>
                  <a:srgbClr val="AD3654"/>
                </a:solidFill>
                <a:latin typeface="Arial"/>
                <a:ea typeface="Arial"/>
                <a:cs typeface="Arial"/>
                <a:sym typeface="Arial"/>
              </a:rPr>
              <a:t>|z|</a:t>
            </a:r>
            <a:r>
              <a:rPr b="1" lang="en-US" sz="2000">
                <a:solidFill>
                  <a:srgbClr val="FFFFFF"/>
                </a:solidFill>
                <a:latin typeface="Arial"/>
                <a:ea typeface="Arial"/>
                <a:cs typeface="Arial"/>
                <a:sym typeface="Arial"/>
              </a:rPr>
              <a:t> </a:t>
            </a:r>
            <a:r>
              <a:rPr lang="en-US" sz="1800">
                <a:solidFill>
                  <a:srgbClr val="FFFFFF"/>
                </a:solidFill>
                <a:latin typeface="Arial"/>
                <a:ea typeface="Arial"/>
                <a:cs typeface="Arial"/>
                <a:sym typeface="Arial"/>
              </a:rPr>
              <a:t>and calculated as the square root of the sum of the squares of the real and imaginary parts.</a:t>
            </a:r>
            <a:endParaRPr sz="1800">
              <a:solidFill>
                <a:schemeClr val="dk1"/>
              </a:solidFill>
              <a:latin typeface="Arial"/>
              <a:ea typeface="Arial"/>
              <a:cs typeface="Arial"/>
              <a:sym typeface="Arial"/>
            </a:endParaRPr>
          </a:p>
        </p:txBody>
      </p:sp>
      <p:sp>
        <p:nvSpPr>
          <p:cNvPr id="78" name="Google Shape;78;p7"/>
          <p:cNvSpPr/>
          <p:nvPr/>
        </p:nvSpPr>
        <p:spPr>
          <a:xfrm>
            <a:off x="9255085" y="2472571"/>
            <a:ext cx="4542115" cy="3102888"/>
          </a:xfrm>
          <a:prstGeom prst="roundRect">
            <a:avLst>
              <a:gd fmla="val 12890" name="adj"/>
            </a:avLst>
          </a:prstGeom>
          <a:solidFill>
            <a:srgbClr val="00002E"/>
          </a:solidFill>
          <a:ln cap="flat" cmpd="sng" w="228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7"/>
          <p:cNvSpPr/>
          <p:nvPr/>
        </p:nvSpPr>
        <p:spPr>
          <a:xfrm>
            <a:off x="9500116" y="2717602"/>
            <a:ext cx="2777490" cy="3471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D7425E"/>
              </a:buClr>
              <a:buSzPts val="2000"/>
              <a:buFont typeface="Arial"/>
              <a:buNone/>
            </a:pPr>
            <a:r>
              <a:rPr b="1" lang="en-US" sz="2000">
                <a:solidFill>
                  <a:srgbClr val="D7425E"/>
                </a:solidFill>
                <a:latin typeface="Arial"/>
                <a:ea typeface="Arial"/>
                <a:cs typeface="Arial"/>
                <a:sym typeface="Arial"/>
              </a:rPr>
              <a:t>Argument</a:t>
            </a:r>
            <a:endParaRPr sz="2000">
              <a:solidFill>
                <a:schemeClr val="dk1"/>
              </a:solidFill>
              <a:latin typeface="Arial"/>
              <a:ea typeface="Arial"/>
              <a:cs typeface="Arial"/>
              <a:sym typeface="Arial"/>
            </a:endParaRPr>
          </a:p>
        </p:txBody>
      </p:sp>
      <p:sp>
        <p:nvSpPr>
          <p:cNvPr id="80" name="Google Shape;80;p7"/>
          <p:cNvSpPr/>
          <p:nvPr/>
        </p:nvSpPr>
        <p:spPr>
          <a:xfrm>
            <a:off x="9500116" y="3198019"/>
            <a:ext cx="4052054" cy="14216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The argument of a complex number is the angle it makes with the positive real axis. It is denoted by </a:t>
            </a:r>
            <a:r>
              <a:rPr b="1" lang="en-US" sz="2000">
                <a:solidFill>
                  <a:srgbClr val="AD3654"/>
                </a:solidFill>
                <a:latin typeface="Arial"/>
                <a:ea typeface="Arial"/>
                <a:cs typeface="Arial"/>
                <a:sym typeface="Arial"/>
              </a:rPr>
              <a:t>arg(z)</a:t>
            </a:r>
            <a:r>
              <a:rPr lang="en-US" sz="1800">
                <a:solidFill>
                  <a:srgbClr val="FFFFFF"/>
                </a:solidFill>
                <a:latin typeface="Arial"/>
                <a:ea typeface="Arial"/>
                <a:cs typeface="Arial"/>
                <a:sym typeface="Arial"/>
              </a:rPr>
              <a:t> and can be found using the inverse tangent function.</a:t>
            </a:r>
            <a:endParaRPr sz="1800">
              <a:solidFill>
                <a:schemeClr val="dk1"/>
              </a:solidFill>
              <a:latin typeface="Arial"/>
              <a:ea typeface="Arial"/>
              <a:cs typeface="Arial"/>
              <a:sym typeface="Arial"/>
            </a:endParaRPr>
          </a:p>
        </p:txBody>
      </p:sp>
      <p:sp>
        <p:nvSpPr>
          <p:cNvPr id="81" name="Google Shape;81;p7"/>
          <p:cNvSpPr/>
          <p:nvPr/>
        </p:nvSpPr>
        <p:spPr>
          <a:xfrm>
            <a:off x="4490799" y="5797629"/>
            <a:ext cx="9306401" cy="1840300"/>
          </a:xfrm>
          <a:prstGeom prst="roundRect">
            <a:avLst>
              <a:gd fmla="val 23789" name="adj"/>
            </a:avLst>
          </a:prstGeom>
          <a:solidFill>
            <a:srgbClr val="00002E"/>
          </a:solidFill>
          <a:ln cap="flat" cmpd="sng" w="228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7"/>
          <p:cNvSpPr/>
          <p:nvPr/>
        </p:nvSpPr>
        <p:spPr>
          <a:xfrm>
            <a:off x="4735830" y="6042660"/>
            <a:ext cx="2777490" cy="3471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DD785E"/>
              </a:buClr>
              <a:buSzPts val="2000"/>
              <a:buFont typeface="Arial"/>
              <a:buNone/>
            </a:pPr>
            <a:r>
              <a:rPr b="1" lang="en-US" sz="2000">
                <a:solidFill>
                  <a:srgbClr val="DD785E"/>
                </a:solidFill>
                <a:latin typeface="Arial"/>
                <a:ea typeface="Arial"/>
                <a:cs typeface="Arial"/>
                <a:sym typeface="Arial"/>
              </a:rPr>
              <a:t>Polar Coordinates</a:t>
            </a:r>
            <a:endParaRPr sz="2000">
              <a:solidFill>
                <a:schemeClr val="dk1"/>
              </a:solidFill>
              <a:latin typeface="Arial"/>
              <a:ea typeface="Arial"/>
              <a:cs typeface="Arial"/>
              <a:sym typeface="Arial"/>
            </a:endParaRPr>
          </a:p>
        </p:txBody>
      </p:sp>
      <p:sp>
        <p:nvSpPr>
          <p:cNvPr id="83" name="Google Shape;83;p7"/>
          <p:cNvSpPr/>
          <p:nvPr/>
        </p:nvSpPr>
        <p:spPr>
          <a:xfrm>
            <a:off x="4735830" y="6523077"/>
            <a:ext cx="8816340" cy="95583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Complex numbers can be represented in polar form using the modulus and argument. This provides a useful alternative to the rectangular (real and imaginary) representation.</a:t>
            </a:r>
            <a:endParaRPr sz="1800">
              <a:solidFill>
                <a:schemeClr val="dk1"/>
              </a:solidFill>
              <a:latin typeface="Arial"/>
              <a:ea typeface="Arial"/>
              <a:cs typeface="Arial"/>
              <a:sym typeface="Arial"/>
            </a:endParaRPr>
          </a:p>
        </p:txBody>
      </p:sp>
      <p:pic>
        <p:nvPicPr>
          <p:cNvPr id="84" name="Google Shape;84;p7"/>
          <p:cNvPicPr preferRelativeResize="0"/>
          <p:nvPr/>
        </p:nvPicPr>
        <p:blipFill rotWithShape="1">
          <a:blip r:embed="rId3">
            <a:alphaModFix/>
          </a:blip>
          <a:srcRect b="0" l="0" r="0" t="0"/>
          <a:stretch/>
        </p:blipFill>
        <p:spPr>
          <a:xfrm>
            <a:off x="122151" y="2390001"/>
            <a:ext cx="3796756" cy="3205403"/>
          </a:xfrm>
          <a:prstGeom prst="rect">
            <a:avLst/>
          </a:prstGeom>
          <a:noFill/>
          <a:ln>
            <a:noFill/>
          </a:ln>
        </p:spPr>
      </p:pic>
      <p:pic>
        <p:nvPicPr>
          <p:cNvPr id="85" name="Google Shape;85;p7"/>
          <p:cNvPicPr preferRelativeResize="0"/>
          <p:nvPr/>
        </p:nvPicPr>
        <p:blipFill rotWithShape="1">
          <a:blip r:embed="rId4">
            <a:alphaModFix/>
          </a:blip>
          <a:srcRect b="0" l="0" r="0" t="0"/>
          <a:stretch/>
        </p:blipFill>
        <p:spPr>
          <a:xfrm>
            <a:off x="815189" y="5563975"/>
            <a:ext cx="2480130" cy="2037440"/>
          </a:xfrm>
          <a:prstGeom prst="rect">
            <a:avLst/>
          </a:prstGeom>
          <a:noFill/>
          <a:ln cap="flat" cmpd="sng" w="41275">
            <a:solidFill>
              <a:srgbClr val="AD3654"/>
            </a:solidFill>
            <a:prstDash val="solid"/>
            <a:round/>
            <a:headEnd len="sm" w="sm" type="none"/>
            <a:tailEnd len="sm" w="sm" type="none"/>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9"/>
          <p:cNvSpPr/>
          <p:nvPr/>
        </p:nvSpPr>
        <p:spPr>
          <a:xfrm>
            <a:off x="833199" y="1884878"/>
            <a:ext cx="7477601" cy="138874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4400"/>
              <a:buFont typeface="Arial"/>
              <a:buNone/>
            </a:pPr>
            <a:r>
              <a:rPr b="1" lang="en-US" sz="4400">
                <a:solidFill>
                  <a:srgbClr val="FFFFFF"/>
                </a:solidFill>
                <a:latin typeface="Arial"/>
                <a:ea typeface="Arial"/>
                <a:cs typeface="Arial"/>
                <a:sym typeface="Arial"/>
              </a:rPr>
              <a:t>Polar Form of Complex Numbers</a:t>
            </a:r>
            <a:endParaRPr sz="4400">
              <a:solidFill>
                <a:schemeClr val="dk1"/>
              </a:solidFill>
              <a:latin typeface="Arial"/>
              <a:ea typeface="Arial"/>
              <a:cs typeface="Arial"/>
              <a:sym typeface="Arial"/>
            </a:endParaRPr>
          </a:p>
        </p:txBody>
      </p:sp>
      <p:sp>
        <p:nvSpPr>
          <p:cNvPr id="92" name="Google Shape;92;p9"/>
          <p:cNvSpPr/>
          <p:nvPr/>
        </p:nvSpPr>
        <p:spPr>
          <a:xfrm>
            <a:off x="833199" y="3606879"/>
            <a:ext cx="7477601" cy="14216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Complex numbers can be represented in polar form, where the number is expressed in terms of its modulus and argument. This provides a more intuitive way to visualize and perform operations on complex numbers.</a:t>
            </a:r>
            <a:endParaRPr sz="1800">
              <a:solidFill>
                <a:schemeClr val="dk1"/>
              </a:solidFill>
              <a:latin typeface="Arial"/>
              <a:ea typeface="Arial"/>
              <a:cs typeface="Arial"/>
              <a:sym typeface="Arial"/>
            </a:endParaRPr>
          </a:p>
        </p:txBody>
      </p:sp>
      <p:sp>
        <p:nvSpPr>
          <p:cNvPr id="93" name="Google Shape;93;p9"/>
          <p:cNvSpPr/>
          <p:nvPr/>
        </p:nvSpPr>
        <p:spPr>
          <a:xfrm>
            <a:off x="833199" y="5278398"/>
            <a:ext cx="6234575" cy="106620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The polar form of a complex number </a:t>
            </a:r>
            <a:r>
              <a:rPr b="1" lang="en-US" sz="2000">
                <a:solidFill>
                  <a:srgbClr val="AD3654"/>
                </a:solidFill>
                <a:latin typeface="Arial"/>
                <a:ea typeface="Arial"/>
                <a:cs typeface="Arial"/>
                <a:sym typeface="Arial"/>
              </a:rPr>
              <a:t>z = a + ib </a:t>
            </a:r>
            <a:r>
              <a:rPr lang="en-US" sz="1800">
                <a:solidFill>
                  <a:srgbClr val="FFFFFF"/>
                </a:solidFill>
                <a:latin typeface="Arial"/>
                <a:ea typeface="Arial"/>
                <a:cs typeface="Arial"/>
                <a:sym typeface="Arial"/>
              </a:rPr>
              <a:t>is given as </a:t>
            </a:r>
            <a:r>
              <a:rPr b="1" lang="en-US" sz="2000">
                <a:solidFill>
                  <a:srgbClr val="FF9933"/>
                </a:solidFill>
                <a:latin typeface="Arial"/>
                <a:ea typeface="Arial"/>
                <a:cs typeface="Arial"/>
                <a:sym typeface="Arial"/>
              </a:rPr>
              <a:t>z = r(cos θ + i sin θ)</a:t>
            </a:r>
            <a:r>
              <a:rPr lang="en-US" sz="1800">
                <a:solidFill>
                  <a:srgbClr val="FFFFFF"/>
                </a:solidFill>
                <a:latin typeface="Arial"/>
                <a:ea typeface="Arial"/>
                <a:cs typeface="Arial"/>
                <a:sym typeface="Arial"/>
              </a:rPr>
              <a:t>, where r is the modulus </a:t>
            </a:r>
            <a:r>
              <a:rPr b="1" lang="en-US" sz="2000">
                <a:solidFill>
                  <a:srgbClr val="AD3654"/>
                </a:solidFill>
                <a:latin typeface="Arial"/>
                <a:ea typeface="Arial"/>
                <a:cs typeface="Arial"/>
                <a:sym typeface="Arial"/>
              </a:rPr>
              <a:t>|z| </a:t>
            </a:r>
            <a:r>
              <a:rPr lang="en-US" sz="1800">
                <a:solidFill>
                  <a:srgbClr val="FFFFFF"/>
                </a:solidFill>
                <a:latin typeface="Arial"/>
                <a:ea typeface="Arial"/>
                <a:cs typeface="Arial"/>
                <a:sym typeface="Arial"/>
              </a:rPr>
              <a:t>and </a:t>
            </a:r>
            <a:r>
              <a:rPr b="1" lang="en-US" sz="2000">
                <a:solidFill>
                  <a:srgbClr val="AD3654"/>
                </a:solidFill>
                <a:latin typeface="Arial"/>
                <a:ea typeface="Arial"/>
                <a:cs typeface="Arial"/>
                <a:sym typeface="Arial"/>
              </a:rPr>
              <a:t>θ</a:t>
            </a:r>
            <a:r>
              <a:rPr lang="en-US" sz="1800">
                <a:solidFill>
                  <a:srgbClr val="FFFFFF"/>
                </a:solidFill>
                <a:latin typeface="Arial"/>
                <a:ea typeface="Arial"/>
                <a:cs typeface="Arial"/>
                <a:sym typeface="Arial"/>
              </a:rPr>
              <a:t> is the argument (arg z) of the complex number.</a:t>
            </a:r>
            <a:endParaRPr sz="1800">
              <a:solidFill>
                <a:schemeClr val="dk1"/>
              </a:solidFill>
              <a:latin typeface="Arial"/>
              <a:ea typeface="Arial"/>
              <a:cs typeface="Arial"/>
              <a:sym typeface="Arial"/>
            </a:endParaRPr>
          </a:p>
        </p:txBody>
      </p:sp>
      <p:pic>
        <p:nvPicPr>
          <p:cNvPr id="94" name="Google Shape;94;p9"/>
          <p:cNvPicPr preferRelativeResize="0"/>
          <p:nvPr/>
        </p:nvPicPr>
        <p:blipFill rotWithShape="1">
          <a:blip r:embed="rId3">
            <a:alphaModFix/>
          </a:blip>
          <a:srcRect b="0" l="0" r="0" t="0"/>
          <a:stretch/>
        </p:blipFill>
        <p:spPr>
          <a:xfrm>
            <a:off x="8895963" y="2155205"/>
            <a:ext cx="4734586" cy="432495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0"/>
          <p:cNvSpPr/>
          <p:nvPr/>
        </p:nvSpPr>
        <p:spPr>
          <a:xfrm>
            <a:off x="4884339" y="938255"/>
            <a:ext cx="9306401" cy="138874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4400"/>
              <a:buFont typeface="Arial"/>
              <a:buNone/>
            </a:pPr>
            <a:r>
              <a:rPr b="1" lang="en-US" sz="4400">
                <a:solidFill>
                  <a:srgbClr val="FFFFFF"/>
                </a:solidFill>
                <a:latin typeface="Arial"/>
                <a:ea typeface="Arial"/>
                <a:cs typeface="Arial"/>
                <a:sym typeface="Arial"/>
              </a:rPr>
              <a:t>Exponential Form of Complex Numbers</a:t>
            </a:r>
            <a:endParaRPr sz="4400">
              <a:solidFill>
                <a:schemeClr val="dk1"/>
              </a:solidFill>
              <a:latin typeface="Arial"/>
              <a:ea typeface="Arial"/>
              <a:cs typeface="Arial"/>
              <a:sym typeface="Arial"/>
            </a:endParaRPr>
          </a:p>
        </p:txBody>
      </p:sp>
      <p:sp>
        <p:nvSpPr>
          <p:cNvPr id="101" name="Google Shape;101;p10"/>
          <p:cNvSpPr/>
          <p:nvPr/>
        </p:nvSpPr>
        <p:spPr>
          <a:xfrm>
            <a:off x="4884339" y="3119676"/>
            <a:ext cx="388739" cy="388739"/>
          </a:xfrm>
          <a:prstGeom prst="roundRect">
            <a:avLst>
              <a:gd fmla="val 102886" name="adj"/>
            </a:avLst>
          </a:prstGeom>
          <a:solidFill>
            <a:srgbClr val="00002E"/>
          </a:solidFill>
          <a:ln cap="flat" cmpd="sng" w="228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a:off x="5495249" y="3118877"/>
            <a:ext cx="2777490" cy="3471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2B42D"/>
              </a:buClr>
              <a:buSzPts val="2000"/>
              <a:buFont typeface="Arial"/>
              <a:buNone/>
            </a:pPr>
            <a:r>
              <a:rPr b="1" lang="en-US" sz="2000">
                <a:solidFill>
                  <a:srgbClr val="F2B42D"/>
                </a:solidFill>
                <a:latin typeface="Arial"/>
                <a:ea typeface="Arial"/>
                <a:cs typeface="Arial"/>
                <a:sym typeface="Arial"/>
              </a:rPr>
              <a:t>Polar Representation</a:t>
            </a:r>
            <a:endParaRPr sz="2000">
              <a:solidFill>
                <a:schemeClr val="dk1"/>
              </a:solidFill>
              <a:latin typeface="Arial"/>
              <a:ea typeface="Arial"/>
              <a:cs typeface="Arial"/>
              <a:sym typeface="Arial"/>
            </a:endParaRPr>
          </a:p>
        </p:txBody>
      </p:sp>
      <p:sp>
        <p:nvSpPr>
          <p:cNvPr id="103" name="Google Shape;103;p10"/>
          <p:cNvSpPr/>
          <p:nvPr/>
        </p:nvSpPr>
        <p:spPr>
          <a:xfrm>
            <a:off x="5495249" y="3620810"/>
            <a:ext cx="3688147" cy="17770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Complex numbers can be expressed in polar form using the modulus and argument. This representation is known as the exponential form.</a:t>
            </a:r>
            <a:endParaRPr sz="1800">
              <a:solidFill>
                <a:schemeClr val="dk1"/>
              </a:solidFill>
              <a:latin typeface="Arial"/>
              <a:ea typeface="Arial"/>
              <a:cs typeface="Arial"/>
              <a:sym typeface="Arial"/>
            </a:endParaRPr>
          </a:p>
        </p:txBody>
      </p:sp>
      <p:sp>
        <p:nvSpPr>
          <p:cNvPr id="104" name="Google Shape;104;p10"/>
          <p:cNvSpPr/>
          <p:nvPr/>
        </p:nvSpPr>
        <p:spPr>
          <a:xfrm>
            <a:off x="9648625" y="3119676"/>
            <a:ext cx="388739" cy="388739"/>
          </a:xfrm>
          <a:prstGeom prst="roundRect">
            <a:avLst>
              <a:gd fmla="val 102886" name="adj"/>
            </a:avLst>
          </a:prstGeom>
          <a:solidFill>
            <a:srgbClr val="00002E"/>
          </a:solidFill>
          <a:ln cap="flat" cmpd="sng" w="228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a:off x="10259535" y="3118877"/>
            <a:ext cx="2777490" cy="3471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D7425E"/>
              </a:buClr>
              <a:buSzPts val="2000"/>
              <a:buFont typeface="Arial"/>
              <a:buNone/>
            </a:pPr>
            <a:r>
              <a:rPr b="1" lang="en-US" sz="2000">
                <a:solidFill>
                  <a:srgbClr val="D7425E"/>
                </a:solidFill>
                <a:latin typeface="Arial"/>
                <a:ea typeface="Arial"/>
                <a:cs typeface="Arial"/>
                <a:sym typeface="Arial"/>
              </a:rPr>
              <a:t>Exponential Notation</a:t>
            </a:r>
            <a:endParaRPr sz="2000">
              <a:solidFill>
                <a:schemeClr val="dk1"/>
              </a:solidFill>
              <a:latin typeface="Arial"/>
              <a:ea typeface="Arial"/>
              <a:cs typeface="Arial"/>
              <a:sym typeface="Arial"/>
            </a:endParaRPr>
          </a:p>
        </p:txBody>
      </p:sp>
      <p:sp>
        <p:nvSpPr>
          <p:cNvPr id="106" name="Google Shape;106;p10"/>
          <p:cNvSpPr/>
          <p:nvPr/>
        </p:nvSpPr>
        <p:spPr>
          <a:xfrm>
            <a:off x="10259535" y="3620810"/>
            <a:ext cx="3931206" cy="1421606"/>
          </a:xfrm>
          <a:prstGeom prst="rect">
            <a:avLst/>
          </a:prstGeom>
          <a:blipFill rotWithShape="1">
            <a:blip r:embed="rId3">
              <a:alphaModFix/>
            </a:blip>
            <a:stretch>
              <a:fillRect b="0" l="-1393" r="0" t="-2574"/>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latin typeface="Calibri"/>
                <a:ea typeface="Calibri"/>
                <a:cs typeface="Calibri"/>
                <a:sym typeface="Calibri"/>
              </a:rPr>
              <a:t> </a:t>
            </a:r>
            <a:endParaRPr/>
          </a:p>
        </p:txBody>
      </p:sp>
      <p:sp>
        <p:nvSpPr>
          <p:cNvPr id="107" name="Google Shape;107;p10"/>
          <p:cNvSpPr/>
          <p:nvPr/>
        </p:nvSpPr>
        <p:spPr>
          <a:xfrm>
            <a:off x="4884339" y="5849183"/>
            <a:ext cx="388739" cy="388739"/>
          </a:xfrm>
          <a:prstGeom prst="roundRect">
            <a:avLst>
              <a:gd fmla="val 102886" name="adj"/>
            </a:avLst>
          </a:prstGeom>
          <a:solidFill>
            <a:srgbClr val="00002E"/>
          </a:solidFill>
          <a:ln cap="flat" cmpd="sng" w="228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0"/>
          <p:cNvSpPr/>
          <p:nvPr/>
        </p:nvSpPr>
        <p:spPr>
          <a:xfrm>
            <a:off x="5495249" y="5848384"/>
            <a:ext cx="2777490" cy="3471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DD785E"/>
              </a:buClr>
              <a:buSzPts val="2000"/>
              <a:buFont typeface="Arial"/>
              <a:buNone/>
            </a:pPr>
            <a:r>
              <a:rPr b="1" lang="en-US" sz="2000">
                <a:solidFill>
                  <a:srgbClr val="DD785E"/>
                </a:solidFill>
                <a:latin typeface="Arial"/>
                <a:ea typeface="Arial"/>
                <a:cs typeface="Arial"/>
                <a:sym typeface="Arial"/>
              </a:rPr>
              <a:t>Advantages</a:t>
            </a:r>
            <a:endParaRPr sz="2000">
              <a:solidFill>
                <a:schemeClr val="dk1"/>
              </a:solidFill>
              <a:latin typeface="Arial"/>
              <a:ea typeface="Arial"/>
              <a:cs typeface="Arial"/>
              <a:sym typeface="Arial"/>
            </a:endParaRPr>
          </a:p>
        </p:txBody>
      </p:sp>
      <p:sp>
        <p:nvSpPr>
          <p:cNvPr id="109" name="Google Shape;109;p10"/>
          <p:cNvSpPr/>
          <p:nvPr/>
        </p:nvSpPr>
        <p:spPr>
          <a:xfrm>
            <a:off x="5495249" y="6350317"/>
            <a:ext cx="8695492" cy="11585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The exponential form simplifies complex arithmetic operations like multiplication, division and raising to a power, making it a powerful tool in mathematics and engineering.</a:t>
            </a:r>
            <a:endParaRPr sz="1800">
              <a:solidFill>
                <a:schemeClr val="dk1"/>
              </a:solidFill>
              <a:latin typeface="Arial"/>
              <a:ea typeface="Arial"/>
              <a:cs typeface="Arial"/>
              <a:sym typeface="Arial"/>
            </a:endParaRPr>
          </a:p>
        </p:txBody>
      </p:sp>
      <p:pic>
        <p:nvPicPr>
          <p:cNvPr id="110" name="Google Shape;110;p10"/>
          <p:cNvPicPr preferRelativeResize="0"/>
          <p:nvPr/>
        </p:nvPicPr>
        <p:blipFill rotWithShape="1">
          <a:blip r:embed="rId4">
            <a:alphaModFix/>
          </a:blip>
          <a:srcRect b="0" l="0" r="0" t="0"/>
          <a:stretch/>
        </p:blipFill>
        <p:spPr>
          <a:xfrm>
            <a:off x="511652" y="3466063"/>
            <a:ext cx="3859214" cy="2170808"/>
          </a:xfrm>
          <a:prstGeom prst="round2DiagRect">
            <a:avLst>
              <a:gd fmla="val 16667" name="adj1"/>
              <a:gd fmla="val 0" name="adj2"/>
            </a:avLst>
          </a:prstGeom>
          <a:noFill/>
          <a:ln cap="sq" cmpd="sng" w="88900">
            <a:solidFill>
              <a:srgbClr val="F2B42D"/>
            </a:solidFill>
            <a:prstDash val="solid"/>
            <a:miter lim="800000"/>
            <a:headEnd len="sm" w="sm" type="none"/>
            <a:tailEnd len="sm" w="sm" type="none"/>
          </a:ln>
          <a:effectLst>
            <a:outerShdw blurRad="254000" rotWithShape="0" algn="tl">
              <a:srgbClr val="000000">
                <a:alpha val="42745"/>
              </a:srgb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2"/>
          <p:cNvSpPr/>
          <p:nvPr/>
        </p:nvSpPr>
        <p:spPr>
          <a:xfrm>
            <a:off x="2348389" y="1168718"/>
            <a:ext cx="9398962" cy="69437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FF"/>
              </a:buClr>
              <a:buSzPts val="4400"/>
              <a:buFont typeface="Arial"/>
              <a:buNone/>
            </a:pPr>
            <a:r>
              <a:rPr b="1" lang="en-US" sz="4400">
                <a:solidFill>
                  <a:srgbClr val="FFFFFF"/>
                </a:solidFill>
                <a:latin typeface="Arial"/>
                <a:ea typeface="Arial"/>
                <a:cs typeface="Arial"/>
                <a:sym typeface="Arial"/>
              </a:rPr>
              <a:t>Applications of Complex Numbers</a:t>
            </a:r>
            <a:endParaRPr sz="4400">
              <a:solidFill>
                <a:schemeClr val="dk1"/>
              </a:solidFill>
              <a:latin typeface="Arial"/>
              <a:ea typeface="Arial"/>
              <a:cs typeface="Arial"/>
              <a:sym typeface="Arial"/>
            </a:endParaRPr>
          </a:p>
        </p:txBody>
      </p:sp>
      <p:sp>
        <p:nvSpPr>
          <p:cNvPr id="117" name="Google Shape;117;p12"/>
          <p:cNvSpPr/>
          <p:nvPr/>
        </p:nvSpPr>
        <p:spPr>
          <a:xfrm>
            <a:off x="1503437" y="3125459"/>
            <a:ext cx="6286326" cy="213240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Complex numbers have numerous applications in various fields, including engineering, physics and mathematics. They are used in the analysis of electrical circuits, signal processing, quantum mechanics and mathematical modeling of complex phenomena.</a:t>
            </a:r>
            <a:endParaRPr sz="1800">
              <a:solidFill>
                <a:schemeClr val="dk1"/>
              </a:solidFill>
              <a:latin typeface="Arial"/>
              <a:ea typeface="Arial"/>
              <a:cs typeface="Arial"/>
              <a:sym typeface="Arial"/>
            </a:endParaRPr>
          </a:p>
        </p:txBody>
      </p:sp>
      <p:sp>
        <p:nvSpPr>
          <p:cNvPr id="118" name="Google Shape;118;p12"/>
          <p:cNvSpPr/>
          <p:nvPr/>
        </p:nvSpPr>
        <p:spPr>
          <a:xfrm>
            <a:off x="1503437" y="5087383"/>
            <a:ext cx="6286326" cy="213240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Complex numbers also play a crucial role in the study of functions, allowing for a more comprehensive understanding of their behavior and properties. Additionally, they find applications in computer graphics, cryptography and even music composition.</a:t>
            </a:r>
            <a:endParaRPr sz="1800">
              <a:solidFill>
                <a:schemeClr val="dk1"/>
              </a:solidFill>
              <a:latin typeface="Arial"/>
              <a:ea typeface="Arial"/>
              <a:cs typeface="Arial"/>
              <a:sym typeface="Arial"/>
            </a:endParaRPr>
          </a:p>
        </p:txBody>
      </p:sp>
      <p:pic>
        <p:nvPicPr>
          <p:cNvPr id="119" name="Google Shape;119;p12"/>
          <p:cNvPicPr preferRelativeResize="0"/>
          <p:nvPr/>
        </p:nvPicPr>
        <p:blipFill rotWithShape="1">
          <a:blip r:embed="rId3">
            <a:alphaModFix/>
          </a:blip>
          <a:srcRect b="0" l="0" r="0" t="0"/>
          <a:stretch/>
        </p:blipFill>
        <p:spPr>
          <a:xfrm>
            <a:off x="8375121" y="2330037"/>
            <a:ext cx="4935765" cy="491280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3"/>
          <p:cNvSpPr/>
          <p:nvPr/>
        </p:nvSpPr>
        <p:spPr>
          <a:xfrm>
            <a:off x="833199" y="2758202"/>
            <a:ext cx="7477601" cy="95821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4400"/>
              <a:buFont typeface="Arial"/>
              <a:buNone/>
            </a:pPr>
            <a:r>
              <a:rPr b="1" lang="en-US" sz="4400">
                <a:solidFill>
                  <a:srgbClr val="FFFFFF"/>
                </a:solidFill>
                <a:latin typeface="Arial"/>
                <a:ea typeface="Arial"/>
                <a:cs typeface="Arial"/>
                <a:sym typeface="Arial"/>
              </a:rPr>
              <a:t>Conclusion</a:t>
            </a:r>
            <a:endParaRPr sz="4400">
              <a:solidFill>
                <a:schemeClr val="dk1"/>
              </a:solidFill>
              <a:latin typeface="Arial"/>
              <a:ea typeface="Arial"/>
              <a:cs typeface="Arial"/>
              <a:sym typeface="Arial"/>
            </a:endParaRPr>
          </a:p>
        </p:txBody>
      </p:sp>
      <p:sp>
        <p:nvSpPr>
          <p:cNvPr id="126" name="Google Shape;126;p13"/>
          <p:cNvSpPr/>
          <p:nvPr/>
        </p:nvSpPr>
        <p:spPr>
          <a:xfrm>
            <a:off x="833199" y="4049673"/>
            <a:ext cx="7477601" cy="14216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800"/>
              <a:buFont typeface="Arial"/>
              <a:buNone/>
            </a:pPr>
            <a:r>
              <a:rPr lang="en-US" sz="1800">
                <a:solidFill>
                  <a:srgbClr val="FFFFFF"/>
                </a:solidFill>
                <a:latin typeface="Arial"/>
                <a:ea typeface="Arial"/>
                <a:cs typeface="Arial"/>
                <a:sym typeface="Arial"/>
              </a:rPr>
              <a:t>In conclusion, complex numbers have proven to be an invaluable tool in mathematics, providing a powerful framework for solving a wide range of problems. The ability to represent and manipulate complex numbers has led to advancements in fields such as engineering, physics and computer science.</a:t>
            </a:r>
            <a:endParaRPr sz="1800">
              <a:solidFill>
                <a:schemeClr val="dk1"/>
              </a:solidFill>
              <a:latin typeface="Arial"/>
              <a:ea typeface="Arial"/>
              <a:cs typeface="Arial"/>
              <a:sym typeface="Arial"/>
            </a:endParaRPr>
          </a:p>
        </p:txBody>
      </p:sp>
      <p:pic>
        <p:nvPicPr>
          <p:cNvPr id="127" name="Google Shape;127;p13"/>
          <p:cNvPicPr preferRelativeResize="0"/>
          <p:nvPr/>
        </p:nvPicPr>
        <p:blipFill rotWithShape="1">
          <a:blip r:embed="rId3">
            <a:alphaModFix/>
          </a:blip>
          <a:srcRect b="0" l="0" r="0" t="0"/>
          <a:stretch/>
        </p:blipFill>
        <p:spPr>
          <a:xfrm>
            <a:off x="8871249" y="2131934"/>
            <a:ext cx="4762500" cy="4762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2024-05-23T15:14:00Z</dcterms:created>
  <dc:creator>PptxGenJS</dc:creator>
</cp:coreProperties>
</file>